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75" r:id="rId2"/>
  </p:sldMasterIdLst>
  <p:notesMasterIdLst>
    <p:notesMasterId r:id="rId23"/>
  </p:notesMasterIdLst>
  <p:sldIdLst>
    <p:sldId id="256" r:id="rId3"/>
    <p:sldId id="257" r:id="rId4"/>
    <p:sldId id="258" r:id="rId5"/>
    <p:sldId id="259" r:id="rId6"/>
    <p:sldId id="260" r:id="rId7"/>
    <p:sldId id="261" r:id="rId8"/>
    <p:sldId id="262" r:id="rId9"/>
    <p:sldId id="263" r:id="rId10"/>
    <p:sldId id="264" r:id="rId11"/>
    <p:sldId id="265" r:id="rId12"/>
    <p:sldId id="266" r:id="rId13"/>
    <p:sldId id="268" r:id="rId14"/>
    <p:sldId id="269" r:id="rId15"/>
    <p:sldId id="270" r:id="rId16"/>
    <p:sldId id="271" r:id="rId17"/>
    <p:sldId id="272" r:id="rId18"/>
    <p:sldId id="273" r:id="rId19"/>
    <p:sldId id="274" r:id="rId20"/>
    <p:sldId id="295" r:id="rId21"/>
    <p:sldId id="277" r:id="rId22"/>
  </p:sldIdLst>
  <p:sldSz cx="9144000" cy="5143500" type="screen16x9"/>
  <p:notesSz cx="6858000" cy="9144000"/>
  <p:embeddedFontLst>
    <p:embeddedFont>
      <p:font typeface="Avenir" panose="02000503020000020003" pitchFamily="2" charset="0"/>
      <p:regular r:id="rId24"/>
      <p:italic r:id="rId25"/>
    </p:embeddedFont>
    <p:embeddedFont>
      <p:font typeface="Calibri" panose="020F0502020204030204" pitchFamily="34" charset="0"/>
      <p:regular r:id="rId26"/>
      <p:bold r:id="rId27"/>
      <p:italic r:id="rId28"/>
      <p:boldItalic r:id="rId29"/>
    </p:embeddedFont>
    <p:embeddedFont>
      <p:font typeface="Lato" panose="020F0502020204030203" pitchFamily="34" charset="0"/>
      <p:regular r:id="rId30"/>
      <p:bold r:id="rId31"/>
      <p:italic r:id="rId32"/>
      <p:boldItalic r:id="rId33"/>
    </p:embeddedFont>
    <p:embeddedFont>
      <p:font typeface="Lato Light" panose="020F0302020204030204" pitchFamily="34" charset="0"/>
      <p:regular r:id="rId34"/>
      <p:bold r:id="rId35"/>
      <p:italic r:id="rId36"/>
      <p:boldItalic r:id="rId37"/>
    </p:embeddedFont>
    <p:embeddedFont>
      <p:font typeface="Raleway" pitchFamily="2" charset="77"/>
      <p:regular r:id="rId38"/>
      <p:bold r:id="rId39"/>
      <p:italic r:id="rId40"/>
      <p:boldItalic r:id="rId41"/>
    </p:embeddedFont>
    <p:embeddedFont>
      <p:font typeface="Raleway Medium" pitchFamily="2" charset="77"/>
      <p:regular r:id="rId42"/>
      <p:italic r:id="rId43"/>
    </p:embeddedFont>
    <p:embeddedFont>
      <p:font typeface="Roboto Condensed" panose="020F0502020204030204" pitchFamily="34" charset="0"/>
      <p:regular r:id="rId44"/>
      <p:bold r:id="rId45"/>
      <p:italic r:id="rId46"/>
      <p:boldItalic r:id="rId47"/>
    </p:embeddedFont>
    <p:embeddedFont>
      <p:font typeface="Roboto Condensed Light" panose="020F0302020204030204" pitchFamily="34" charset="0"/>
      <p:regular r:id="rId48"/>
      <p:bold r:id="rId49"/>
      <p:italic r:id="rId50"/>
      <p:boldItalic r:id="rId51"/>
    </p:embeddedFont>
    <p:embeddedFont>
      <p:font typeface="Rock Salt" pitchFamily="2" charset="0"/>
      <p:regular r:id="rId52"/>
    </p:embeddedFont>
    <p:embeddedFont>
      <p:font typeface="Source Sans Pro" panose="020B0503030403020204" pitchFamily="34" charset="0"/>
      <p:regular r:id="rId53"/>
      <p:bold r:id="rId54"/>
      <p:italic r:id="rId55"/>
      <p:boldItalic r:id="rId56"/>
    </p:embeddedFont>
    <p:embeddedFont>
      <p:font typeface="Source Sans Pro Light" panose="020F0302020204030204" pitchFamily="34" charset="0"/>
      <p:regular r:id="rId57"/>
      <p:italic r:id="rId58"/>
    </p:embeddedFont>
    <p:embeddedFont>
      <p:font typeface="Work Sans" pitchFamily="2" charset="77"/>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63">
          <p15:clr>
            <a:srgbClr val="9AA0A6"/>
          </p15:clr>
        </p15:guide>
        <p15:guide id="2" orient="horz" pos="864">
          <p15:clr>
            <a:srgbClr val="9AA0A6"/>
          </p15:clr>
        </p15:guide>
        <p15:guide id="3" orient="horz" pos="602">
          <p15:clr>
            <a:srgbClr val="9AA0A6"/>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ylee Champlin"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5921C71-C2C3-4A83-9166-FD8BE620F570}">
  <a:tblStyle styleId="{D5921C71-C2C3-4A83-9166-FD8BE620F57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26"/>
  </p:normalViewPr>
  <p:slideViewPr>
    <p:cSldViewPr snapToGrid="0">
      <p:cViewPr varScale="1">
        <p:scale>
          <a:sx n="120" d="100"/>
          <a:sy n="120" d="100"/>
        </p:scale>
        <p:origin x="200" y="488"/>
      </p:cViewPr>
      <p:guideLst>
        <p:guide pos="263"/>
        <p:guide orient="horz" pos="864"/>
        <p:guide orient="horz" pos="60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font" Target="fonts/font24.fntdata"/><Relationship Id="rId50" Type="http://schemas.openxmlformats.org/officeDocument/2006/relationships/font" Target="fonts/font27.fntdata"/><Relationship Id="rId55" Type="http://schemas.openxmlformats.org/officeDocument/2006/relationships/font" Target="fonts/font32.fntdata"/><Relationship Id="rId63"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6.fntdata"/><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3" Type="http://schemas.openxmlformats.org/officeDocument/2006/relationships/font" Target="fonts/font30.fntdata"/><Relationship Id="rId58" Type="http://schemas.openxmlformats.org/officeDocument/2006/relationships/font" Target="fonts/font35.fntdata"/><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38.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font" Target="fonts/font25.fntdata"/><Relationship Id="rId56" Type="http://schemas.openxmlformats.org/officeDocument/2006/relationships/font" Target="fonts/font33.fntdata"/><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2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59" Type="http://schemas.openxmlformats.org/officeDocument/2006/relationships/font" Target="fonts/font36.fntdata"/><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18.fntdata"/><Relationship Id="rId54" Type="http://schemas.openxmlformats.org/officeDocument/2006/relationships/font" Target="fonts/font31.fntdata"/><Relationship Id="rId62" Type="http://schemas.openxmlformats.org/officeDocument/2006/relationships/font" Target="fonts/font39.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font" Target="fonts/font26.fntdata"/><Relationship Id="rId57" Type="http://schemas.openxmlformats.org/officeDocument/2006/relationships/font" Target="fonts/font34.fntdata"/><Relationship Id="rId10" Type="http://schemas.openxmlformats.org/officeDocument/2006/relationships/slide" Target="slides/slide8.xml"/><Relationship Id="rId31" Type="http://schemas.openxmlformats.org/officeDocument/2006/relationships/font" Target="fonts/font8.fntdata"/><Relationship Id="rId44" Type="http://schemas.openxmlformats.org/officeDocument/2006/relationships/font" Target="fonts/font21.fntdata"/><Relationship Id="rId52" Type="http://schemas.openxmlformats.org/officeDocument/2006/relationships/font" Target="fonts/font29.fntdata"/><Relationship Id="rId60" Type="http://schemas.openxmlformats.org/officeDocument/2006/relationships/font" Target="fonts/font37.fntdata"/><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We’ll be intro’d by Cassandra</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116219571bd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116219571bd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It’s pretty much as fun as it sounds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a5cca07ee6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a5cca07ee6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jeff</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af1fcc356d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af1fcc356d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jeff</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af1fcc356d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af1fcc356d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jeff</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b300a8ca75_0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b300a8ca75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Jeff throws back to Ronda</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10ef6edac97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10ef6edac97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222222"/>
                </a:solidFill>
                <a:highlight>
                  <a:srgbClr val="FFFFFF"/>
                </a:highlight>
              </a:rPr>
              <a:t>Ronda-recaps and confirms next year’s program</a:t>
            </a:r>
            <a:endParaRPr>
              <a:solidFill>
                <a:srgbClr val="222222"/>
              </a:solidFill>
              <a:highlight>
                <a:srgbClr val="FFFFFF"/>
              </a:highligh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211b04b74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2211b04b74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596900" lvl="0" indent="-298450" algn="l" rtl="0">
              <a:lnSpc>
                <a:spcPct val="115000"/>
              </a:lnSpc>
              <a:spcBef>
                <a:spcPts val="1200"/>
              </a:spcBef>
              <a:spcAft>
                <a:spcPts val="0"/>
              </a:spcAft>
              <a:buClr>
                <a:schemeClr val="dk1"/>
              </a:buClr>
              <a:buSzPts val="1100"/>
              <a:buChar char="●"/>
            </a:pPr>
            <a:r>
              <a:rPr lang="en">
                <a:solidFill>
                  <a:schemeClr val="dk1"/>
                </a:solidFill>
              </a:rPr>
              <a:t>w/o God &amp; Country yet</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2237b3fe985_0_1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2237b3fe985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596900" lvl="0" indent="-298450" algn="l" rtl="0">
              <a:lnSpc>
                <a:spcPct val="115000"/>
              </a:lnSpc>
              <a:spcBef>
                <a:spcPts val="1200"/>
              </a:spcBef>
              <a:spcAft>
                <a:spcPts val="0"/>
              </a:spcAft>
              <a:buClr>
                <a:schemeClr val="dk1"/>
              </a:buClr>
              <a:buSzPts val="1100"/>
              <a:buChar char="●"/>
            </a:pPr>
            <a:r>
              <a:rPr lang="en">
                <a:solidFill>
                  <a:schemeClr val="dk1"/>
                </a:solidFill>
              </a:rPr>
              <a:t>w/o God &amp; Country yet</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2237b3fe985_0_2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2237b3fe985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Jeff throws back to Ronda</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ac0e9d55fb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ac0e9d55f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Ronda</a:t>
            </a:r>
            <a:endParaRPr/>
          </a:p>
        </p:txBody>
      </p:sp>
    </p:spTree>
    <p:extLst>
      <p:ext uri="{BB962C8B-B14F-4D97-AF65-F5344CB8AC3E}">
        <p14:creationId xmlns:p14="http://schemas.microsoft.com/office/powerpoint/2010/main" val="961517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24a93e9c1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1124a93e9c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endParaRPr/>
          </a:p>
          <a:p>
            <a:pPr marL="0" lvl="0" indent="0" algn="r" rtl="0">
              <a:spcBef>
                <a:spcPts val="0"/>
              </a:spcBef>
              <a:spcAft>
                <a:spcPts val="0"/>
              </a:spcAft>
              <a:buNone/>
            </a:pPr>
            <a:r>
              <a:rPr lang="en"/>
              <a:t>ronda</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b300a8ca75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b300a8ca75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0ef6edac97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10ef6edac97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Ronda </a:t>
            </a:r>
            <a:endParaRPr sz="1700" b="1">
              <a:solidFill>
                <a:schemeClr val="dk1"/>
              </a:solidFill>
              <a:latin typeface="Raleway"/>
              <a:ea typeface="Raleway"/>
              <a:cs typeface="Raleway"/>
              <a:sym typeface="Raleway"/>
            </a:endParaRPr>
          </a:p>
          <a:p>
            <a:pPr marL="0" lvl="0" indent="0" algn="l" rtl="0">
              <a:lnSpc>
                <a:spcPct val="110000"/>
              </a:lnSpc>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In the recipe for marketing success, knowing the destination, its challenges, the politics, and the industry are key ingredients. Having worked in the industry for many years to deliver digital and print cooperative campaigns that increase awareness and stretch partner budgets, we can confidently say that we know co-ops. </a:t>
            </a:r>
            <a:endParaRPr>
              <a:solidFill>
                <a:schemeClr val="dk1"/>
              </a:solidFill>
              <a:latin typeface="Raleway"/>
              <a:ea typeface="Raleway"/>
              <a:cs typeface="Raleway"/>
              <a:sym typeface="Raleway"/>
            </a:endParaRPr>
          </a:p>
          <a:p>
            <a:pPr marL="0" lvl="0" indent="0" algn="l" rtl="0">
              <a:lnSpc>
                <a:spcPct val="110000"/>
              </a:lnSpc>
              <a:spcBef>
                <a:spcPts val="1000"/>
              </a:spcBef>
              <a:spcAft>
                <a:spcPts val="0"/>
              </a:spcAft>
              <a:buClr>
                <a:schemeClr val="dk1"/>
              </a:buClr>
              <a:buSzPts val="1100"/>
              <a:buFont typeface="Arial"/>
              <a:buNone/>
            </a:pPr>
            <a:r>
              <a:rPr lang="en" sz="1700" b="1">
                <a:solidFill>
                  <a:schemeClr val="dk1"/>
                </a:solidFill>
                <a:latin typeface="Raleway"/>
                <a:ea typeface="Raleway"/>
                <a:cs typeface="Raleway"/>
                <a:sym typeface="Raleway"/>
              </a:rPr>
              <a:t>Travel &amp; Tourism Experience</a:t>
            </a:r>
            <a:endParaRPr sz="1700" b="1">
              <a:solidFill>
                <a:schemeClr val="dk1"/>
              </a:solidFill>
              <a:latin typeface="Raleway"/>
              <a:ea typeface="Raleway"/>
              <a:cs typeface="Raleway"/>
              <a:sym typeface="Raleway"/>
            </a:endParaRPr>
          </a:p>
          <a:p>
            <a:pPr marL="0" lvl="0" indent="0" algn="l" rtl="0">
              <a:lnSpc>
                <a:spcPct val="110000"/>
              </a:lnSpc>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Madden has decades of tourism marketing experience and has evolved from a print publisher into a full-service agency exclusively serving DMOs. One of our specialties is building cooperative opportunities that benefit both our clients and their partners. We use the latest technologies, trends, and tactics to deliver successful campaigns and we’d have it no other way.</a:t>
            </a:r>
            <a:endParaRPr>
              <a:solidFill>
                <a:schemeClr val="dk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196aeb4f2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1196aeb4f2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Ronda</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1e11317da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1e11317da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237b3fe985_0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2237b3fe985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237b3fe985_0_1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2237b3fe985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ac0e9d55fb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ac0e9d55f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Ronda</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ac861e43f6_0_13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ac861e43f6_0_1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jeff</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3"/>
        <p:cNvGrpSpPr/>
        <p:nvPr/>
      </p:nvGrpSpPr>
      <p:grpSpPr>
        <a:xfrm>
          <a:off x="0" y="0"/>
          <a:ext cx="0" cy="0"/>
          <a:chOff x="0" y="0"/>
          <a:chExt cx="0" cy="0"/>
        </a:xfrm>
      </p:grpSpPr>
      <p:sp>
        <p:nvSpPr>
          <p:cNvPr id="44" name="Google Shape;44;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5" name="Google Shape;45;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6" name="Google Shape;46;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
        <p:nvSpPr>
          <p:cNvPr id="48" name="Google Shape;48;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9"/>
        <p:cNvGrpSpPr/>
        <p:nvPr/>
      </p:nvGrpSpPr>
      <p:grpSpPr>
        <a:xfrm>
          <a:off x="0" y="0"/>
          <a:ext cx="0" cy="0"/>
          <a:chOff x="0" y="0"/>
          <a:chExt cx="0" cy="0"/>
        </a:xfrm>
      </p:grpSpPr>
      <p:sp>
        <p:nvSpPr>
          <p:cNvPr id="50" name="Google Shape;50;p13"/>
          <p:cNvSpPr txBox="1">
            <a:spLocks noGrp="1"/>
          </p:cNvSpPr>
          <p:nvPr>
            <p:ph type="title"/>
          </p:nvPr>
        </p:nvSpPr>
        <p:spPr>
          <a:xfrm>
            <a:off x="871387" y="2016645"/>
            <a:ext cx="7401300" cy="9894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2800"/>
              <a:buNone/>
              <a:defRPr sz="3000" b="1" i="0">
                <a:solidFill>
                  <a:schemeClr val="lt1"/>
                </a:solidFill>
                <a:latin typeface="Avenir"/>
                <a:ea typeface="Avenir"/>
                <a:cs typeface="Avenir"/>
                <a:sym typeface="Avenir"/>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1" name="Google Shape;51;p13"/>
          <p:cNvSpPr txBox="1">
            <a:spLocks noGrp="1"/>
          </p:cNvSpPr>
          <p:nvPr>
            <p:ph type="body" idx="1"/>
          </p:nvPr>
        </p:nvSpPr>
        <p:spPr>
          <a:xfrm>
            <a:off x="1404621" y="1357224"/>
            <a:ext cx="6334800" cy="26613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800"/>
              <a:buNone/>
              <a:defRPr sz="1600" b="1" i="0">
                <a:solidFill>
                  <a:srgbClr val="CE5B27"/>
                </a:solidFill>
                <a:latin typeface="Avenir"/>
                <a:ea typeface="Avenir"/>
                <a:cs typeface="Avenir"/>
                <a:sym typeface="Avenir"/>
              </a:defRPr>
            </a:lvl1pPr>
            <a:lvl2pPr marL="914400" lvl="1" indent="-228600" algn="l" rtl="0">
              <a:spcBef>
                <a:spcPts val="1600"/>
              </a:spcBef>
              <a:spcAft>
                <a:spcPts val="0"/>
              </a:spcAft>
              <a:buSzPts val="1400"/>
              <a:buNone/>
              <a:defRPr/>
            </a:lvl2pPr>
            <a:lvl3pPr marL="1371600" lvl="2" indent="-228600" algn="l" rtl="0">
              <a:spcBef>
                <a:spcPts val="1600"/>
              </a:spcBef>
              <a:spcAft>
                <a:spcPts val="0"/>
              </a:spcAft>
              <a:buSzPts val="1400"/>
              <a:buNone/>
              <a:defRPr/>
            </a:lvl3pPr>
            <a:lvl4pPr marL="1828800" lvl="3" indent="-228600" algn="l" rtl="0">
              <a:spcBef>
                <a:spcPts val="1600"/>
              </a:spcBef>
              <a:spcAft>
                <a:spcPts val="0"/>
              </a:spcAft>
              <a:buSzPts val="1400"/>
              <a:buNone/>
              <a:defRPr/>
            </a:lvl4pPr>
            <a:lvl5pPr marL="2286000" lvl="4" indent="-228600" algn="l" rtl="0">
              <a:spcBef>
                <a:spcPts val="1600"/>
              </a:spcBef>
              <a:spcAft>
                <a:spcPts val="0"/>
              </a:spcAft>
              <a:buSzPts val="1400"/>
              <a:buNone/>
              <a:defRPr/>
            </a:lvl5pPr>
            <a:lvl6pPr marL="2743200" lvl="5" indent="-228600" algn="l" rtl="0">
              <a:spcBef>
                <a:spcPts val="1600"/>
              </a:spcBef>
              <a:spcAft>
                <a:spcPts val="0"/>
              </a:spcAft>
              <a:buSzPts val="1400"/>
              <a:buNone/>
              <a:defRPr/>
            </a:lvl6pPr>
            <a:lvl7pPr marL="3200400" lvl="6" indent="-228600" algn="l" rtl="0">
              <a:spcBef>
                <a:spcPts val="1600"/>
              </a:spcBef>
              <a:spcAft>
                <a:spcPts val="0"/>
              </a:spcAft>
              <a:buSzPts val="1400"/>
              <a:buNone/>
              <a:defRPr/>
            </a:lvl7pPr>
            <a:lvl8pPr marL="3657600" lvl="7" indent="-228600" algn="l" rtl="0">
              <a:spcBef>
                <a:spcPts val="1600"/>
              </a:spcBef>
              <a:spcAft>
                <a:spcPts val="0"/>
              </a:spcAft>
              <a:buSzPts val="1400"/>
              <a:buNone/>
              <a:defRPr/>
            </a:lvl8pPr>
            <a:lvl9pPr marL="4114800" lvl="8" indent="-228600" algn="l" rtl="0">
              <a:spcBef>
                <a:spcPts val="1600"/>
              </a:spcBef>
              <a:spcAft>
                <a:spcPts val="1600"/>
              </a:spcAft>
              <a:buSzPts val="1400"/>
              <a:buNone/>
              <a:defRPr/>
            </a:lvl9pPr>
          </a:lstStyle>
          <a:p>
            <a:endParaRPr/>
          </a:p>
        </p:txBody>
      </p:sp>
      <p:sp>
        <p:nvSpPr>
          <p:cNvPr id="52" name="Google Shape;52;p13"/>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3" name="Google Shape;53;p13"/>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4" name="Google Shape;54;p13"/>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solidFill>
                <a:schemeClr val="dk2"/>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1" type="obj">
  <p:cSld name="OBJECT">
    <p:spTree>
      <p:nvGrpSpPr>
        <p:cNvPr id="1" name="Shape 55"/>
        <p:cNvGrpSpPr/>
        <p:nvPr/>
      </p:nvGrpSpPr>
      <p:grpSpPr>
        <a:xfrm>
          <a:off x="0" y="0"/>
          <a:ext cx="0" cy="0"/>
          <a:chOff x="0" y="0"/>
          <a:chExt cx="0" cy="0"/>
        </a:xfrm>
      </p:grpSpPr>
      <p:sp>
        <p:nvSpPr>
          <p:cNvPr id="56" name="Google Shape;56;p14"/>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7" name="Google Shape;57;p14"/>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8" name="Google Shape;58;p14"/>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solidFill>
                <a:schemeClr val="dk2"/>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1 1">
  <p:cSld name="BLANK_1_1">
    <p:spTree>
      <p:nvGrpSpPr>
        <p:cNvPr id="1" name="Shape 59"/>
        <p:cNvGrpSpPr/>
        <p:nvPr/>
      </p:nvGrpSpPr>
      <p:grpSpPr>
        <a:xfrm>
          <a:off x="0" y="0"/>
          <a:ext cx="0" cy="0"/>
          <a:chOff x="0" y="0"/>
          <a:chExt cx="0" cy="0"/>
        </a:xfrm>
      </p:grpSpPr>
      <p:sp>
        <p:nvSpPr>
          <p:cNvPr id="60" name="Google Shape;60;p15"/>
          <p:cNvSpPr txBox="1"/>
          <p:nvPr/>
        </p:nvSpPr>
        <p:spPr>
          <a:xfrm>
            <a:off x="315325" y="4891650"/>
            <a:ext cx="8609700" cy="82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700">
                <a:solidFill>
                  <a:srgbClr val="000000"/>
                </a:solidFill>
                <a:latin typeface="Raleway"/>
                <a:ea typeface="Raleway"/>
                <a:cs typeface="Raleway"/>
                <a:sym typeface="Raleway"/>
              </a:rPr>
              <a:t>MADDEN MEDIA 			</a:t>
            </a:r>
            <a:r>
              <a:rPr lang="en" sz="700">
                <a:latin typeface="Raleway"/>
                <a:ea typeface="Raleway"/>
                <a:cs typeface="Raleway"/>
                <a:sym typeface="Raleway"/>
              </a:rPr>
              <a:t>       </a:t>
            </a:r>
            <a:r>
              <a:rPr lang="en" sz="700">
                <a:solidFill>
                  <a:srgbClr val="000000"/>
                </a:solidFill>
                <a:latin typeface="Raleway"/>
                <a:ea typeface="Raleway"/>
                <a:cs typeface="Raleway"/>
                <a:sym typeface="Raleway"/>
              </a:rPr>
              <a:t>	</a:t>
            </a:r>
            <a:r>
              <a:rPr lang="en" sz="700">
                <a:latin typeface="Raleway"/>
                <a:ea typeface="Raleway"/>
                <a:cs typeface="Raleway"/>
                <a:sym typeface="Raleway"/>
              </a:rPr>
              <a:t> 	  </a:t>
            </a:r>
            <a:r>
              <a:rPr lang="en" sz="700">
                <a:solidFill>
                  <a:srgbClr val="000000"/>
                </a:solidFill>
                <a:latin typeface="Raleway"/>
                <a:ea typeface="Raleway"/>
                <a:cs typeface="Raleway"/>
                <a:sym typeface="Raleway"/>
              </a:rPr>
              <a:t>                         </a:t>
            </a:r>
            <a:r>
              <a:rPr lang="en" sz="700">
                <a:latin typeface="Raleway"/>
                <a:ea typeface="Raleway"/>
                <a:cs typeface="Raleway"/>
                <a:sym typeface="Raleway"/>
              </a:rPr>
              <a:t>      </a:t>
            </a:r>
            <a:r>
              <a:rPr lang="en" sz="700">
                <a:solidFill>
                  <a:srgbClr val="000000"/>
                </a:solidFill>
                <a:latin typeface="Raleway"/>
                <a:ea typeface="Raleway"/>
                <a:cs typeface="Raleway"/>
                <a:sym typeface="Raleway"/>
              </a:rPr>
              <a:t>                                   </a:t>
            </a:r>
            <a:r>
              <a:rPr lang="en" sz="700">
                <a:latin typeface="Raleway"/>
                <a:ea typeface="Raleway"/>
                <a:cs typeface="Raleway"/>
                <a:sym typeface="Raleway"/>
              </a:rPr>
              <a:t>               </a:t>
            </a:r>
            <a:r>
              <a:rPr lang="en" sz="700">
                <a:solidFill>
                  <a:srgbClr val="000000"/>
                </a:solidFill>
                <a:latin typeface="Raleway"/>
                <a:ea typeface="Raleway"/>
                <a:cs typeface="Raleway"/>
                <a:sym typeface="Raleway"/>
              </a:rPr>
              <a:t>                          </a:t>
            </a:r>
            <a:endParaRPr sz="1200" b="1">
              <a:solidFill>
                <a:srgbClr val="B34599"/>
              </a:solidFill>
              <a:latin typeface="Raleway"/>
              <a:ea typeface="Raleway"/>
              <a:cs typeface="Raleway"/>
              <a:sym typeface="Raleway"/>
            </a:endParaRPr>
          </a:p>
        </p:txBody>
      </p:sp>
      <p:sp>
        <p:nvSpPr>
          <p:cNvPr id="61" name="Google Shape;61;p15"/>
          <p:cNvSpPr txBox="1"/>
          <p:nvPr/>
        </p:nvSpPr>
        <p:spPr>
          <a:xfrm>
            <a:off x="8143774" y="4756000"/>
            <a:ext cx="6441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700">
                <a:solidFill>
                  <a:srgbClr val="000000"/>
                </a:solidFill>
                <a:latin typeface="Raleway"/>
                <a:ea typeface="Raleway"/>
                <a:cs typeface="Raleway"/>
                <a:sym typeface="Raleway"/>
              </a:rPr>
              <a:t>‹#›</a:t>
            </a:fld>
            <a:r>
              <a:rPr lang="en" sz="700">
                <a:solidFill>
                  <a:srgbClr val="000000"/>
                </a:solidFill>
                <a:latin typeface="Raleway"/>
                <a:ea typeface="Raleway"/>
                <a:cs typeface="Raleway"/>
                <a:sym typeface="Raleway"/>
              </a:rPr>
              <a:t>   |</a:t>
            </a:r>
            <a:endParaRPr sz="700">
              <a:solidFill>
                <a:srgbClr val="000000"/>
              </a:solidFill>
              <a:latin typeface="Raleway"/>
              <a:ea typeface="Raleway"/>
              <a:cs typeface="Raleway"/>
              <a:sym typeface="Raleway"/>
            </a:endParaRPr>
          </a:p>
        </p:txBody>
      </p:sp>
      <p:pic>
        <p:nvPicPr>
          <p:cNvPr id="62" name="Google Shape;62;p15"/>
          <p:cNvPicPr preferRelativeResize="0"/>
          <p:nvPr/>
        </p:nvPicPr>
        <p:blipFill rotWithShape="1">
          <a:blip r:embed="rId2">
            <a:alphaModFix/>
          </a:blip>
          <a:srcRect r="76109"/>
          <a:stretch/>
        </p:blipFill>
        <p:spPr>
          <a:xfrm>
            <a:off x="8765381" y="4917200"/>
            <a:ext cx="72318" cy="825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7"/>
        <p:cNvGrpSpPr/>
        <p:nvPr/>
      </p:nvGrpSpPr>
      <p:grpSpPr>
        <a:xfrm>
          <a:off x="0" y="0"/>
          <a:ext cx="0" cy="0"/>
          <a:chOff x="0" y="0"/>
          <a:chExt cx="0" cy="0"/>
        </a:xfrm>
      </p:grpSpPr>
      <p:sp>
        <p:nvSpPr>
          <p:cNvPr id="68" name="Google Shape;68;p1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9" name="Google Shape;69;p1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0" name="Google Shape;70;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1"/>
        <p:cNvGrpSpPr/>
        <p:nvPr/>
      </p:nvGrpSpPr>
      <p:grpSpPr>
        <a:xfrm>
          <a:off x="0" y="0"/>
          <a:ext cx="0" cy="0"/>
          <a:chOff x="0" y="0"/>
          <a:chExt cx="0" cy="0"/>
        </a:xfrm>
      </p:grpSpPr>
      <p:sp>
        <p:nvSpPr>
          <p:cNvPr id="72" name="Google Shape;72;p1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3" name="Google Shape;73;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4"/>
        <p:cNvGrpSpPr/>
        <p:nvPr/>
      </p:nvGrpSpPr>
      <p:grpSpPr>
        <a:xfrm>
          <a:off x="0" y="0"/>
          <a:ext cx="0" cy="0"/>
          <a:chOff x="0" y="0"/>
          <a:chExt cx="0" cy="0"/>
        </a:xfrm>
      </p:grpSpPr>
      <p:sp>
        <p:nvSpPr>
          <p:cNvPr id="75" name="Google Shape;75;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 name="Google Shape;76;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77" name="Google Shape;77;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8"/>
        <p:cNvGrpSpPr/>
        <p:nvPr/>
      </p:nvGrpSpPr>
      <p:grpSpPr>
        <a:xfrm>
          <a:off x="0" y="0"/>
          <a:ext cx="0" cy="0"/>
          <a:chOff x="0" y="0"/>
          <a:chExt cx="0" cy="0"/>
        </a:xfrm>
      </p:grpSpPr>
      <p:sp>
        <p:nvSpPr>
          <p:cNvPr id="79" name="Google Shape;79;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0" name="Google Shape;80;p2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81" name="Google Shape;81;p2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82" name="Google Shape;82;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3"/>
        <p:cNvGrpSpPr/>
        <p:nvPr/>
      </p:nvGrpSpPr>
      <p:grpSpPr>
        <a:xfrm>
          <a:off x="0" y="0"/>
          <a:ext cx="0" cy="0"/>
          <a:chOff x="0" y="0"/>
          <a:chExt cx="0" cy="0"/>
        </a:xfrm>
      </p:grpSpPr>
      <p:sp>
        <p:nvSpPr>
          <p:cNvPr id="84" name="Google Shape;84;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6"/>
        <p:cNvGrpSpPr/>
        <p:nvPr/>
      </p:nvGrpSpPr>
      <p:grpSpPr>
        <a:xfrm>
          <a:off x="0" y="0"/>
          <a:ext cx="0" cy="0"/>
          <a:chOff x="0" y="0"/>
          <a:chExt cx="0" cy="0"/>
        </a:xfrm>
      </p:grpSpPr>
      <p:sp>
        <p:nvSpPr>
          <p:cNvPr id="87" name="Google Shape;87;p22"/>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8" name="Google Shape;88;p22"/>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89" name="Google Shape;89;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0"/>
        <p:cNvGrpSpPr/>
        <p:nvPr/>
      </p:nvGrpSpPr>
      <p:grpSpPr>
        <a:xfrm>
          <a:off x="0" y="0"/>
          <a:ext cx="0" cy="0"/>
          <a:chOff x="0" y="0"/>
          <a:chExt cx="0" cy="0"/>
        </a:xfrm>
      </p:grpSpPr>
      <p:sp>
        <p:nvSpPr>
          <p:cNvPr id="91" name="Google Shape;91;p2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92" name="Google Shape;9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3"/>
        <p:cNvGrpSpPr/>
        <p:nvPr/>
      </p:nvGrpSpPr>
      <p:grpSpPr>
        <a:xfrm>
          <a:off x="0" y="0"/>
          <a:ext cx="0" cy="0"/>
          <a:chOff x="0" y="0"/>
          <a:chExt cx="0" cy="0"/>
        </a:xfrm>
      </p:grpSpPr>
      <p:sp>
        <p:nvSpPr>
          <p:cNvPr id="94" name="Google Shape;94;p2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96" name="Google Shape;96;p2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7" name="Google Shape;97;p2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98" name="Google Shape;98;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9"/>
        <p:cNvGrpSpPr/>
        <p:nvPr/>
      </p:nvGrpSpPr>
      <p:grpSpPr>
        <a:xfrm>
          <a:off x="0" y="0"/>
          <a:ext cx="0" cy="0"/>
          <a:chOff x="0" y="0"/>
          <a:chExt cx="0" cy="0"/>
        </a:xfrm>
      </p:grpSpPr>
      <p:sp>
        <p:nvSpPr>
          <p:cNvPr id="100" name="Google Shape;100;p25"/>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101" name="Google Shape;101;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2"/>
        <p:cNvGrpSpPr/>
        <p:nvPr/>
      </p:nvGrpSpPr>
      <p:grpSpPr>
        <a:xfrm>
          <a:off x="0" y="0"/>
          <a:ext cx="0" cy="0"/>
          <a:chOff x="0" y="0"/>
          <a:chExt cx="0" cy="0"/>
        </a:xfrm>
      </p:grpSpPr>
      <p:sp>
        <p:nvSpPr>
          <p:cNvPr id="103" name="Google Shape;103;p26"/>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4" name="Google Shape;104;p2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105" name="Google Shape;105;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6"/>
        <p:cNvGrpSpPr/>
        <p:nvPr/>
      </p:nvGrpSpPr>
      <p:grpSpPr>
        <a:xfrm>
          <a:off x="0" y="0"/>
          <a:ext cx="0" cy="0"/>
          <a:chOff x="0" y="0"/>
          <a:chExt cx="0" cy="0"/>
        </a:xfrm>
      </p:grpSpPr>
      <p:sp>
        <p:nvSpPr>
          <p:cNvPr id="107" name="Google Shape;107;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Only">
  <p:cSld name="Title Only">
    <p:bg>
      <p:bgPr>
        <a:solidFill>
          <a:schemeClr val="lt1"/>
        </a:solidFill>
        <a:effectLst/>
      </p:bgPr>
    </p:bg>
    <p:spTree>
      <p:nvGrpSpPr>
        <p:cNvPr id="1" name="Shape 108"/>
        <p:cNvGrpSpPr/>
        <p:nvPr/>
      </p:nvGrpSpPr>
      <p:grpSpPr>
        <a:xfrm>
          <a:off x="0" y="0"/>
          <a:ext cx="0" cy="0"/>
          <a:chOff x="0" y="0"/>
          <a:chExt cx="0" cy="0"/>
        </a:xfrm>
      </p:grpSpPr>
      <p:sp>
        <p:nvSpPr>
          <p:cNvPr id="109" name="Google Shape;109;p28"/>
          <p:cNvSpPr txBox="1">
            <a:spLocks noGrp="1"/>
          </p:cNvSpPr>
          <p:nvPr>
            <p:ph type="title"/>
          </p:nvPr>
        </p:nvSpPr>
        <p:spPr>
          <a:xfrm>
            <a:off x="871387" y="2016645"/>
            <a:ext cx="7401300" cy="989400"/>
          </a:xfrm>
          <a:prstGeom prst="rect">
            <a:avLst/>
          </a:prstGeom>
          <a:noFill/>
          <a:ln>
            <a:noFill/>
          </a:ln>
        </p:spPr>
        <p:txBody>
          <a:bodyPr spcFirstLastPara="1" wrap="square" lIns="0" tIns="0" rIns="0" bIns="0" anchor="t" anchorCtr="0">
            <a:normAutofit/>
          </a:bodyPr>
          <a:lstStyle>
            <a:lvl1pPr lvl="0" algn="l" rtl="0">
              <a:spcBef>
                <a:spcPts val="0"/>
              </a:spcBef>
              <a:spcAft>
                <a:spcPts val="0"/>
              </a:spcAft>
              <a:buSzPts val="2800"/>
              <a:buNone/>
              <a:defRPr sz="3000" b="1" i="0">
                <a:solidFill>
                  <a:schemeClr val="lt1"/>
                </a:solidFill>
                <a:latin typeface="Avenir"/>
                <a:ea typeface="Avenir"/>
                <a:cs typeface="Avenir"/>
                <a:sym typeface="Avenir"/>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0" name="Google Shape;110;p28"/>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1" name="Google Shape;111;p28"/>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2" name="Google Shape;112;p28"/>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rm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solidFill>
                <a:schemeClr val="dk2"/>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7" name="Google Shape;37;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8" name="Google Shape;38;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39" name="Google Shape;3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0"/>
        <p:cNvGrpSpPr/>
        <p:nvPr/>
      </p:nvGrpSpPr>
      <p:grpSpPr>
        <a:xfrm>
          <a:off x="0" y="0"/>
          <a:ext cx="0" cy="0"/>
          <a:chOff x="0" y="0"/>
          <a:chExt cx="0" cy="0"/>
        </a:xfrm>
      </p:grpSpPr>
      <p:sp>
        <p:nvSpPr>
          <p:cNvPr id="41" name="Google Shape;41;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2" name="Google Shape;42;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3"/>
        <p:cNvGrpSpPr/>
        <p:nvPr/>
      </p:nvGrpSpPr>
      <p:grpSpPr>
        <a:xfrm>
          <a:off x="0" y="0"/>
          <a:ext cx="0" cy="0"/>
          <a:chOff x="0" y="0"/>
          <a:chExt cx="0" cy="0"/>
        </a:xfrm>
      </p:grpSpPr>
      <p:sp>
        <p:nvSpPr>
          <p:cNvPr id="64" name="Google Shape;64;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65" name="Google Shape;65;p1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66" name="Google Shape;66;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44.gif"/></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7.png"/><Relationship Id="rId7"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53.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5.gif"/><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4.jpg"/><Relationship Id="rId5" Type="http://schemas.openxmlformats.org/officeDocument/2006/relationships/image" Target="../media/image11.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6.jpg"/><Relationship Id="rId7"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7.png"/><Relationship Id="rId7" Type="http://schemas.openxmlformats.org/officeDocument/2006/relationships/image" Target="../media/image61.jpg"/><Relationship Id="rId12" Type="http://schemas.openxmlformats.org/officeDocument/2006/relationships/image" Target="../media/image66.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60.png"/><Relationship Id="rId11" Type="http://schemas.openxmlformats.org/officeDocument/2006/relationships/image" Target="../media/image65.jpg"/><Relationship Id="rId5" Type="http://schemas.openxmlformats.org/officeDocument/2006/relationships/image" Target="../media/image59.jpg"/><Relationship Id="rId15" Type="http://schemas.openxmlformats.org/officeDocument/2006/relationships/image" Target="../media/image69.jpg"/><Relationship Id="rId10" Type="http://schemas.openxmlformats.org/officeDocument/2006/relationships/image" Target="../media/image64.jpg"/><Relationship Id="rId4" Type="http://schemas.openxmlformats.org/officeDocument/2006/relationships/image" Target="../media/image12.png"/><Relationship Id="rId9" Type="http://schemas.openxmlformats.org/officeDocument/2006/relationships/image" Target="../media/image63.png"/><Relationship Id="rId14" Type="http://schemas.openxmlformats.org/officeDocument/2006/relationships/image" Target="../media/image68.png"/></Relationships>
</file>

<file path=ppt/slides/_rels/slide17.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71.png"/><Relationship Id="rId18" Type="http://schemas.openxmlformats.org/officeDocument/2006/relationships/image" Target="../media/image76.png"/><Relationship Id="rId3" Type="http://schemas.openxmlformats.org/officeDocument/2006/relationships/image" Target="../media/image7.png"/><Relationship Id="rId7" Type="http://schemas.openxmlformats.org/officeDocument/2006/relationships/image" Target="../media/image62.png"/><Relationship Id="rId12" Type="http://schemas.openxmlformats.org/officeDocument/2006/relationships/image" Target="../media/image70.png"/><Relationship Id="rId17" Type="http://schemas.openxmlformats.org/officeDocument/2006/relationships/image" Target="../media/image75.png"/><Relationship Id="rId2" Type="http://schemas.openxmlformats.org/officeDocument/2006/relationships/notesSlide" Target="../notesSlides/notesSlide17.xml"/><Relationship Id="rId16" Type="http://schemas.openxmlformats.org/officeDocument/2006/relationships/image" Target="../media/image74.png"/><Relationship Id="rId20"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61.jpg"/><Relationship Id="rId11" Type="http://schemas.openxmlformats.org/officeDocument/2006/relationships/image" Target="../media/image69.jpg"/><Relationship Id="rId5" Type="http://schemas.openxmlformats.org/officeDocument/2006/relationships/image" Target="../media/image60.png"/><Relationship Id="rId15" Type="http://schemas.openxmlformats.org/officeDocument/2006/relationships/image" Target="../media/image73.png"/><Relationship Id="rId10" Type="http://schemas.openxmlformats.org/officeDocument/2006/relationships/image" Target="../media/image68.png"/><Relationship Id="rId19" Type="http://schemas.openxmlformats.org/officeDocument/2006/relationships/image" Target="../media/image77.png"/><Relationship Id="rId4" Type="http://schemas.openxmlformats.org/officeDocument/2006/relationships/image" Target="../media/image12.png"/><Relationship Id="rId9" Type="http://schemas.openxmlformats.org/officeDocument/2006/relationships/image" Target="../media/image64.jpg"/><Relationship Id="rId14" Type="http://schemas.openxmlformats.org/officeDocument/2006/relationships/image" Target="../media/image72.png"/></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78.jpg"/><Relationship Id="rId7"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hyperlink" Target="mailto:tgoessmann@maddenmedia.com" TargetMode="External"/><Relationship Id="rId3" Type="http://schemas.openxmlformats.org/officeDocument/2006/relationships/image" Target="../media/image4.png"/><Relationship Id="rId7" Type="http://schemas.openxmlformats.org/officeDocument/2006/relationships/image" Target="../media/image80.jpe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79.jpeg"/><Relationship Id="rId5" Type="http://schemas.openxmlformats.org/officeDocument/2006/relationships/hyperlink" Target="mailto:jhirst@maddenmedia.com" TargetMode="External"/><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81.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1.png"/><Relationship Id="rId11" Type="http://schemas.openxmlformats.org/officeDocument/2006/relationships/image" Target="../media/image15.jpg"/><Relationship Id="rId5" Type="http://schemas.openxmlformats.org/officeDocument/2006/relationships/image" Target="../media/image10.jpg"/><Relationship Id="rId10" Type="http://schemas.openxmlformats.org/officeDocument/2006/relationships/image" Target="../media/image14.jpg"/><Relationship Id="rId4" Type="http://schemas.openxmlformats.org/officeDocument/2006/relationships/image" Target="../media/image9.png"/><Relationship Id="rId9" Type="http://schemas.openxmlformats.org/officeDocument/2006/relationships/image" Target="../media/image13.jp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2.jpg"/><Relationship Id="rId7"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png"/><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8.png"/><Relationship Id="rId2" Type="http://schemas.openxmlformats.org/officeDocument/2006/relationships/notesSlide" Target="../notesSlides/notesSlide3.xml"/><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11.xml"/><Relationship Id="rId6" Type="http://schemas.openxmlformats.org/officeDocument/2006/relationships/image" Target="../media/image19.png"/><Relationship Id="rId11" Type="http://schemas.openxmlformats.org/officeDocument/2006/relationships/image" Target="../media/image24.png"/><Relationship Id="rId24" Type="http://schemas.openxmlformats.org/officeDocument/2006/relationships/image" Target="../media/image37.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28" Type="http://schemas.openxmlformats.org/officeDocument/2006/relationships/image" Target="../media/image11.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11.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29"/>
          <p:cNvPicPr preferRelativeResize="0"/>
          <p:nvPr/>
        </p:nvPicPr>
        <p:blipFill rotWithShape="1">
          <a:blip r:embed="rId3">
            <a:alphaModFix/>
          </a:blip>
          <a:srcRect t="7834" b="7834"/>
          <a:stretch/>
        </p:blipFill>
        <p:spPr>
          <a:xfrm>
            <a:off x="3375" y="0"/>
            <a:ext cx="9150751" cy="5143501"/>
          </a:xfrm>
          <a:prstGeom prst="rect">
            <a:avLst/>
          </a:prstGeom>
          <a:noFill/>
          <a:ln>
            <a:noFill/>
          </a:ln>
        </p:spPr>
      </p:pic>
      <p:pic>
        <p:nvPicPr>
          <p:cNvPr id="118" name="Google Shape;118;p29"/>
          <p:cNvPicPr preferRelativeResize="0"/>
          <p:nvPr/>
        </p:nvPicPr>
        <p:blipFill rotWithShape="1">
          <a:blip r:embed="rId4">
            <a:alphaModFix/>
          </a:blip>
          <a:srcRect l="1370" t="1437" r="1438" b="1437"/>
          <a:stretch/>
        </p:blipFill>
        <p:spPr>
          <a:xfrm>
            <a:off x="-3375" y="0"/>
            <a:ext cx="9150750" cy="5143500"/>
          </a:xfrm>
          <a:prstGeom prst="rect">
            <a:avLst/>
          </a:prstGeom>
          <a:noFill/>
          <a:ln>
            <a:noFill/>
          </a:ln>
        </p:spPr>
      </p:pic>
      <p:pic>
        <p:nvPicPr>
          <p:cNvPr id="119" name="Google Shape;119;p29" descr="gray.png"/>
          <p:cNvPicPr preferRelativeResize="0"/>
          <p:nvPr/>
        </p:nvPicPr>
        <p:blipFill rotWithShape="1">
          <a:blip r:embed="rId5">
            <a:alphaModFix amt="70000"/>
          </a:blip>
          <a:srcRect/>
          <a:stretch/>
        </p:blipFill>
        <p:spPr>
          <a:xfrm>
            <a:off x="0" y="0"/>
            <a:ext cx="5069400" cy="5143500"/>
          </a:xfrm>
          <a:prstGeom prst="rect">
            <a:avLst/>
          </a:prstGeom>
          <a:noFill/>
          <a:ln>
            <a:noFill/>
          </a:ln>
        </p:spPr>
      </p:pic>
      <p:pic>
        <p:nvPicPr>
          <p:cNvPr id="120" name="Google Shape;120;p29"/>
          <p:cNvPicPr preferRelativeResize="0"/>
          <p:nvPr/>
        </p:nvPicPr>
        <p:blipFill rotWithShape="1">
          <a:blip r:embed="rId6">
            <a:alphaModFix/>
          </a:blip>
          <a:srcRect r="76109"/>
          <a:stretch/>
        </p:blipFill>
        <p:spPr>
          <a:xfrm>
            <a:off x="4341318" y="-886332"/>
            <a:ext cx="590473" cy="673575"/>
          </a:xfrm>
          <a:prstGeom prst="rect">
            <a:avLst/>
          </a:prstGeom>
          <a:noFill/>
          <a:ln>
            <a:noFill/>
          </a:ln>
        </p:spPr>
      </p:pic>
      <p:pic>
        <p:nvPicPr>
          <p:cNvPr id="121" name="Google Shape;121;p29"/>
          <p:cNvPicPr preferRelativeResize="0"/>
          <p:nvPr/>
        </p:nvPicPr>
        <p:blipFill>
          <a:blip r:embed="rId7">
            <a:alphaModFix/>
          </a:blip>
          <a:stretch>
            <a:fillRect/>
          </a:stretch>
        </p:blipFill>
        <p:spPr>
          <a:xfrm>
            <a:off x="1217950" y="680562"/>
            <a:ext cx="2633477" cy="715175"/>
          </a:xfrm>
          <a:prstGeom prst="rect">
            <a:avLst/>
          </a:prstGeom>
          <a:noFill/>
          <a:ln>
            <a:noFill/>
          </a:ln>
        </p:spPr>
      </p:pic>
      <p:pic>
        <p:nvPicPr>
          <p:cNvPr id="122" name="Google Shape;122;p29"/>
          <p:cNvPicPr preferRelativeResize="0"/>
          <p:nvPr/>
        </p:nvPicPr>
        <p:blipFill>
          <a:blip r:embed="rId8">
            <a:alphaModFix/>
          </a:blip>
          <a:stretch>
            <a:fillRect/>
          </a:stretch>
        </p:blipFill>
        <p:spPr>
          <a:xfrm>
            <a:off x="5680600" y="523257"/>
            <a:ext cx="2228975" cy="1029786"/>
          </a:xfrm>
          <a:prstGeom prst="rect">
            <a:avLst/>
          </a:prstGeom>
          <a:noFill/>
          <a:ln>
            <a:noFill/>
          </a:ln>
        </p:spPr>
      </p:pic>
      <p:sp>
        <p:nvSpPr>
          <p:cNvPr id="123" name="Google Shape;123;p29"/>
          <p:cNvSpPr txBox="1"/>
          <p:nvPr/>
        </p:nvSpPr>
        <p:spPr>
          <a:xfrm>
            <a:off x="226837" y="3247116"/>
            <a:ext cx="6185400" cy="828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6000" b="1">
                <a:solidFill>
                  <a:srgbClr val="FFFFFF"/>
                </a:solidFill>
                <a:latin typeface="Lato"/>
                <a:ea typeface="Lato"/>
                <a:cs typeface="Lato"/>
                <a:sym typeface="Lato"/>
              </a:rPr>
              <a:t>PROGRAMS			</a:t>
            </a:r>
            <a:endParaRPr sz="6000" b="1">
              <a:solidFill>
                <a:srgbClr val="FFFFFF"/>
              </a:solidFill>
              <a:latin typeface="Lato"/>
              <a:ea typeface="Lato"/>
              <a:cs typeface="Lato"/>
              <a:sym typeface="Lato"/>
            </a:endParaRPr>
          </a:p>
        </p:txBody>
      </p:sp>
      <p:sp>
        <p:nvSpPr>
          <p:cNvPr id="124" name="Google Shape;124;p29"/>
          <p:cNvSpPr txBox="1"/>
          <p:nvPr/>
        </p:nvSpPr>
        <p:spPr>
          <a:xfrm>
            <a:off x="324850" y="2925294"/>
            <a:ext cx="3366767" cy="430887"/>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b="1" dirty="0">
                <a:solidFill>
                  <a:srgbClr val="FFFFFF"/>
                </a:solidFill>
                <a:latin typeface="Lato"/>
                <a:ea typeface="Lato"/>
                <a:cs typeface="Lato"/>
                <a:sym typeface="Lato"/>
              </a:rPr>
              <a:t>2023 Explore Branson</a:t>
            </a:r>
          </a:p>
          <a:p>
            <a:pPr marL="0" lvl="0" indent="0" algn="l" rtl="0">
              <a:spcBef>
                <a:spcPts val="0"/>
              </a:spcBef>
              <a:spcAft>
                <a:spcPts val="0"/>
              </a:spcAft>
              <a:buNone/>
            </a:pPr>
            <a:r>
              <a:rPr lang="en" b="1" dirty="0">
                <a:solidFill>
                  <a:srgbClr val="FFFFFF"/>
                </a:solidFill>
                <a:latin typeface="Lato"/>
                <a:ea typeface="Lato"/>
                <a:cs typeface="Lato"/>
                <a:sym typeface="Lato"/>
              </a:rPr>
              <a:t>Community Marketing Presentation</a:t>
            </a:r>
            <a:endParaRPr b="1" dirty="0">
              <a:solidFill>
                <a:srgbClr val="FFFFFF"/>
              </a:solidFill>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38"/>
          <p:cNvPicPr preferRelativeResize="0"/>
          <p:nvPr/>
        </p:nvPicPr>
        <p:blipFill rotWithShape="1">
          <a:blip r:embed="rId3">
            <a:alphaModFix/>
          </a:blip>
          <a:srcRect l="31847" t="14652" r="31851" b="3761"/>
          <a:stretch/>
        </p:blipFill>
        <p:spPr>
          <a:xfrm>
            <a:off x="2449300" y="-294800"/>
            <a:ext cx="270975" cy="2704649"/>
          </a:xfrm>
          <a:prstGeom prst="rect">
            <a:avLst/>
          </a:prstGeom>
          <a:noFill/>
          <a:ln>
            <a:noFill/>
          </a:ln>
        </p:spPr>
      </p:pic>
      <p:sp>
        <p:nvSpPr>
          <p:cNvPr id="261" name="Google Shape;261;p38"/>
          <p:cNvSpPr txBox="1"/>
          <p:nvPr/>
        </p:nvSpPr>
        <p:spPr>
          <a:xfrm>
            <a:off x="331788" y="2550675"/>
            <a:ext cx="4506000" cy="452400"/>
          </a:xfrm>
          <a:prstGeom prst="rect">
            <a:avLst/>
          </a:prstGeom>
          <a:noFill/>
          <a:ln>
            <a:noFill/>
          </a:ln>
        </p:spPr>
        <p:txBody>
          <a:bodyPr spcFirstLastPara="1" wrap="square" lIns="0" tIns="0" rIns="0" bIns="0" anchor="t" anchorCtr="0">
            <a:noAutofit/>
          </a:bodyPr>
          <a:lstStyle/>
          <a:p>
            <a:pPr marL="0" lvl="0" indent="0" algn="ctr" rtl="0">
              <a:lnSpc>
                <a:spcPct val="115000"/>
              </a:lnSpc>
              <a:spcBef>
                <a:spcPts val="0"/>
              </a:spcBef>
              <a:spcAft>
                <a:spcPts val="0"/>
              </a:spcAft>
              <a:buNone/>
            </a:pPr>
            <a:r>
              <a:rPr lang="en" sz="2200" b="1">
                <a:solidFill>
                  <a:srgbClr val="00904C"/>
                </a:solidFill>
                <a:latin typeface="Raleway"/>
                <a:ea typeface="Raleway"/>
                <a:cs typeface="Raleway"/>
                <a:sym typeface="Raleway"/>
              </a:rPr>
              <a:t>72% of all Website Traffic</a:t>
            </a:r>
            <a:endParaRPr sz="2200" b="1">
              <a:solidFill>
                <a:srgbClr val="00904C"/>
              </a:solidFill>
              <a:latin typeface="Raleway"/>
              <a:ea typeface="Raleway"/>
              <a:cs typeface="Raleway"/>
              <a:sym typeface="Raleway"/>
            </a:endParaRPr>
          </a:p>
          <a:p>
            <a:pPr marL="0" lvl="0" indent="0" algn="ctr" rtl="0">
              <a:lnSpc>
                <a:spcPct val="115000"/>
              </a:lnSpc>
              <a:spcBef>
                <a:spcPts val="0"/>
              </a:spcBef>
              <a:spcAft>
                <a:spcPts val="0"/>
              </a:spcAft>
              <a:buNone/>
            </a:pPr>
            <a:r>
              <a:rPr lang="en" sz="2200" b="1">
                <a:solidFill>
                  <a:srgbClr val="00904C"/>
                </a:solidFill>
                <a:latin typeface="Raleway"/>
                <a:ea typeface="Raleway"/>
                <a:cs typeface="Raleway"/>
                <a:sym typeface="Raleway"/>
              </a:rPr>
              <a:t>were new users!</a:t>
            </a:r>
            <a:endParaRPr sz="2200" b="1">
              <a:solidFill>
                <a:srgbClr val="00904C"/>
              </a:solidFill>
              <a:latin typeface="Raleway"/>
              <a:ea typeface="Raleway"/>
              <a:cs typeface="Raleway"/>
              <a:sym typeface="Raleway"/>
            </a:endParaRPr>
          </a:p>
        </p:txBody>
      </p:sp>
      <p:sp>
        <p:nvSpPr>
          <p:cNvPr id="262" name="Google Shape;262;p38"/>
          <p:cNvSpPr/>
          <p:nvPr/>
        </p:nvSpPr>
        <p:spPr>
          <a:xfrm>
            <a:off x="2171250" y="1285200"/>
            <a:ext cx="827100" cy="377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8"/>
          <p:cNvSpPr/>
          <p:nvPr/>
        </p:nvSpPr>
        <p:spPr>
          <a:xfrm>
            <a:off x="1659401" y="1381052"/>
            <a:ext cx="1902911" cy="185393"/>
          </a:xfrm>
          <a:prstGeom prst="rect">
            <a:avLst/>
          </a:prstGeom>
        </p:spPr>
        <p:txBody>
          <a:bodyPr>
            <a:prstTxWarp prst="textPlain">
              <a:avLst/>
            </a:prstTxWarp>
          </a:bodyPr>
          <a:lstStyle/>
          <a:p>
            <a:pPr lvl="0" algn="ctr"/>
            <a:r>
              <a:rPr b="1" i="0">
                <a:ln w="9525" cap="flat" cmpd="sng">
                  <a:solidFill>
                    <a:srgbClr val="45545B"/>
                  </a:solidFill>
                  <a:prstDash val="solid"/>
                  <a:round/>
                  <a:headEnd type="none" w="sm" len="sm"/>
                  <a:tailEnd type="none" w="sm" len="sm"/>
                </a:ln>
                <a:noFill/>
                <a:latin typeface="Raleway"/>
              </a:rPr>
              <a:t>THE BEST PART</a:t>
            </a:r>
          </a:p>
        </p:txBody>
      </p:sp>
      <p:sp>
        <p:nvSpPr>
          <p:cNvPr id="264" name="Google Shape;264;p38"/>
          <p:cNvSpPr txBox="1"/>
          <p:nvPr/>
        </p:nvSpPr>
        <p:spPr>
          <a:xfrm>
            <a:off x="698650" y="3322600"/>
            <a:ext cx="38244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latin typeface="Rock Salt"/>
                <a:ea typeface="Rock Salt"/>
                <a:cs typeface="Rock Salt"/>
                <a:sym typeface="Rock Salt"/>
              </a:rPr>
              <a:t>( Three Years in a Row! )</a:t>
            </a:r>
            <a:endParaRPr sz="1200">
              <a:solidFill>
                <a:schemeClr val="dk1"/>
              </a:solidFill>
              <a:latin typeface="Rock Salt"/>
              <a:ea typeface="Rock Salt"/>
              <a:cs typeface="Rock Salt"/>
              <a:sym typeface="Rock Salt"/>
            </a:endParaRPr>
          </a:p>
        </p:txBody>
      </p:sp>
      <p:pic>
        <p:nvPicPr>
          <p:cNvPr id="265" name="Google Shape;265;p38"/>
          <p:cNvPicPr preferRelativeResize="0"/>
          <p:nvPr/>
        </p:nvPicPr>
        <p:blipFill rotWithShape="1">
          <a:blip r:embed="rId4">
            <a:alphaModFix/>
          </a:blip>
          <a:srcRect/>
          <a:stretch/>
        </p:blipFill>
        <p:spPr>
          <a:xfrm>
            <a:off x="2859558" y="261750"/>
            <a:ext cx="7738617" cy="4356825"/>
          </a:xfrm>
          <a:prstGeom prst="rect">
            <a:avLst/>
          </a:prstGeom>
          <a:noFill/>
          <a:ln>
            <a:noFill/>
          </a:ln>
        </p:spPr>
      </p:pic>
      <p:pic>
        <p:nvPicPr>
          <p:cNvPr id="266" name="Google Shape;266;p38"/>
          <p:cNvPicPr preferRelativeResize="0"/>
          <p:nvPr/>
        </p:nvPicPr>
        <p:blipFill>
          <a:blip r:embed="rId5">
            <a:alphaModFix/>
          </a:blip>
          <a:stretch>
            <a:fillRect/>
          </a:stretch>
        </p:blipFill>
        <p:spPr>
          <a:xfrm>
            <a:off x="112875" y="4850150"/>
            <a:ext cx="839016" cy="228600"/>
          </a:xfrm>
          <a:prstGeom prst="rect">
            <a:avLst/>
          </a:prstGeom>
          <a:noFill/>
          <a:ln>
            <a:noFill/>
          </a:ln>
        </p:spPr>
      </p:pic>
      <p:sp>
        <p:nvSpPr>
          <p:cNvPr id="267" name="Google Shape;267;p38"/>
          <p:cNvSpPr/>
          <p:nvPr/>
        </p:nvSpPr>
        <p:spPr>
          <a:xfrm rot="10800000">
            <a:off x="8124800" y="0"/>
            <a:ext cx="1028700" cy="1028700"/>
          </a:xfrm>
          <a:prstGeom prst="rtTriangle">
            <a:avLst/>
          </a:prstGeom>
          <a:solidFill>
            <a:srgbClr val="7567AD"/>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268" name="Google Shape;268;p38"/>
          <p:cNvPicPr preferRelativeResize="0"/>
          <p:nvPr/>
        </p:nvPicPr>
        <p:blipFill>
          <a:blip r:embed="rId6">
            <a:alphaModFix/>
          </a:blip>
          <a:stretch>
            <a:fillRect/>
          </a:stretch>
        </p:blipFill>
        <p:spPr>
          <a:xfrm>
            <a:off x="8448311" y="37005"/>
            <a:ext cx="675586" cy="3121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9"/>
          <p:cNvSpPr txBox="1"/>
          <p:nvPr/>
        </p:nvSpPr>
        <p:spPr>
          <a:xfrm>
            <a:off x="342225" y="845450"/>
            <a:ext cx="3642600" cy="79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rgbClr val="222222"/>
                </a:solidFill>
                <a:highlight>
                  <a:srgbClr val="FFFFFF"/>
                </a:highlight>
                <a:latin typeface="Raleway"/>
                <a:ea typeface="Raleway"/>
                <a:cs typeface="Raleway"/>
                <a:sym typeface="Raleway"/>
              </a:rPr>
              <a:t>Place your business at the </a:t>
            </a:r>
            <a:r>
              <a:rPr lang="en" sz="1300" b="1">
                <a:solidFill>
                  <a:srgbClr val="222222"/>
                </a:solidFill>
                <a:highlight>
                  <a:srgbClr val="FFFFFF"/>
                </a:highlight>
                <a:latin typeface="Raleway"/>
                <a:ea typeface="Raleway"/>
                <a:cs typeface="Raleway"/>
                <a:sym typeface="Raleway"/>
              </a:rPr>
              <a:t>top</a:t>
            </a:r>
            <a:r>
              <a:rPr lang="en" sz="1300">
                <a:solidFill>
                  <a:srgbClr val="222222"/>
                </a:solidFill>
                <a:highlight>
                  <a:srgbClr val="FFFFFF"/>
                </a:highlight>
                <a:latin typeface="Raleway"/>
                <a:ea typeface="Raleway"/>
                <a:cs typeface="Raleway"/>
                <a:sym typeface="Raleway"/>
              </a:rPr>
              <a:t> of the business listing section and before the randomly ordered listings.</a:t>
            </a:r>
            <a:endParaRPr>
              <a:latin typeface="Raleway"/>
              <a:ea typeface="Raleway"/>
              <a:cs typeface="Raleway"/>
              <a:sym typeface="Raleway"/>
            </a:endParaRPr>
          </a:p>
        </p:txBody>
      </p:sp>
      <p:sp>
        <p:nvSpPr>
          <p:cNvPr id="274" name="Google Shape;274;p39"/>
          <p:cNvSpPr txBox="1"/>
          <p:nvPr/>
        </p:nvSpPr>
        <p:spPr>
          <a:xfrm>
            <a:off x="341225" y="456000"/>
            <a:ext cx="3966000" cy="572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2700" b="1">
                <a:solidFill>
                  <a:srgbClr val="B34599"/>
                </a:solidFill>
                <a:latin typeface="Lato"/>
                <a:ea typeface="Lato"/>
                <a:cs typeface="Lato"/>
                <a:sym typeface="Lato"/>
              </a:rPr>
              <a:t>Featured Listing</a:t>
            </a:r>
            <a:endParaRPr sz="2500" b="1">
              <a:latin typeface="Lato"/>
              <a:ea typeface="Lato"/>
              <a:cs typeface="Lato"/>
              <a:sym typeface="Lato"/>
            </a:endParaRPr>
          </a:p>
        </p:txBody>
      </p:sp>
      <p:sp>
        <p:nvSpPr>
          <p:cNvPr id="275" name="Google Shape;275;p39"/>
          <p:cNvSpPr/>
          <p:nvPr/>
        </p:nvSpPr>
        <p:spPr>
          <a:xfrm>
            <a:off x="341225" y="264425"/>
            <a:ext cx="557100" cy="47700"/>
          </a:xfrm>
          <a:prstGeom prst="rect">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6" name="Google Shape;276;p39"/>
          <p:cNvPicPr preferRelativeResize="0"/>
          <p:nvPr/>
        </p:nvPicPr>
        <p:blipFill>
          <a:blip r:embed="rId3">
            <a:alphaModFix/>
          </a:blip>
          <a:stretch>
            <a:fillRect/>
          </a:stretch>
        </p:blipFill>
        <p:spPr>
          <a:xfrm>
            <a:off x="8448311" y="37005"/>
            <a:ext cx="675586" cy="312125"/>
          </a:xfrm>
          <a:prstGeom prst="rect">
            <a:avLst/>
          </a:prstGeom>
          <a:noFill/>
          <a:ln>
            <a:noFill/>
          </a:ln>
        </p:spPr>
      </p:pic>
      <p:pic>
        <p:nvPicPr>
          <p:cNvPr id="277" name="Google Shape;277;p39"/>
          <p:cNvPicPr preferRelativeResize="0"/>
          <p:nvPr/>
        </p:nvPicPr>
        <p:blipFill rotWithShape="1">
          <a:blip r:embed="rId4">
            <a:alphaModFix/>
          </a:blip>
          <a:srcRect l="-20653" t="-13071" r="100742" b="23722"/>
          <a:stretch/>
        </p:blipFill>
        <p:spPr>
          <a:xfrm>
            <a:off x="1287725" y="1857575"/>
            <a:ext cx="1820575" cy="2313775"/>
          </a:xfrm>
          <a:prstGeom prst="rect">
            <a:avLst/>
          </a:prstGeom>
          <a:noFill/>
          <a:ln>
            <a:noFill/>
          </a:ln>
        </p:spPr>
      </p:pic>
      <p:grpSp>
        <p:nvGrpSpPr>
          <p:cNvPr id="278" name="Google Shape;278;p39"/>
          <p:cNvGrpSpPr/>
          <p:nvPr/>
        </p:nvGrpSpPr>
        <p:grpSpPr>
          <a:xfrm>
            <a:off x="3625923" y="368824"/>
            <a:ext cx="2272553" cy="1278489"/>
            <a:chOff x="3984834" y="37005"/>
            <a:chExt cx="3417373" cy="1929213"/>
          </a:xfrm>
        </p:grpSpPr>
        <p:pic>
          <p:nvPicPr>
            <p:cNvPr id="279" name="Google Shape;279;p39"/>
            <p:cNvPicPr preferRelativeResize="0"/>
            <p:nvPr/>
          </p:nvPicPr>
          <p:blipFill rotWithShape="1">
            <a:blip r:embed="rId5">
              <a:alphaModFix/>
            </a:blip>
            <a:srcRect r="3390"/>
            <a:stretch/>
          </p:blipFill>
          <p:spPr>
            <a:xfrm>
              <a:off x="4084054" y="37005"/>
              <a:ext cx="3318153" cy="1898930"/>
            </a:xfrm>
            <a:prstGeom prst="rect">
              <a:avLst/>
            </a:prstGeom>
            <a:noFill/>
            <a:ln>
              <a:noFill/>
            </a:ln>
          </p:spPr>
        </p:pic>
        <p:pic>
          <p:nvPicPr>
            <p:cNvPr id="280" name="Google Shape;280;p39"/>
            <p:cNvPicPr preferRelativeResize="0"/>
            <p:nvPr/>
          </p:nvPicPr>
          <p:blipFill rotWithShape="1">
            <a:blip r:embed="rId6">
              <a:alphaModFix/>
            </a:blip>
            <a:srcRect l="12685" t="12042" r="15076" b="4506"/>
            <a:stretch/>
          </p:blipFill>
          <p:spPr>
            <a:xfrm>
              <a:off x="4561647" y="276113"/>
              <a:ext cx="2384622" cy="1278538"/>
            </a:xfrm>
            <a:prstGeom prst="rect">
              <a:avLst/>
            </a:prstGeom>
            <a:noFill/>
            <a:ln>
              <a:noFill/>
            </a:ln>
          </p:spPr>
        </p:pic>
        <p:pic>
          <p:nvPicPr>
            <p:cNvPr id="281" name="Google Shape;281;p39"/>
            <p:cNvPicPr preferRelativeResize="0"/>
            <p:nvPr/>
          </p:nvPicPr>
          <p:blipFill>
            <a:blip r:embed="rId7">
              <a:alphaModFix/>
            </a:blip>
            <a:stretch>
              <a:fillRect/>
            </a:stretch>
          </p:blipFill>
          <p:spPr>
            <a:xfrm>
              <a:off x="3984834" y="639708"/>
              <a:ext cx="1289118" cy="1326510"/>
            </a:xfrm>
            <a:prstGeom prst="rect">
              <a:avLst/>
            </a:prstGeom>
            <a:noFill/>
            <a:ln>
              <a:noFill/>
            </a:ln>
          </p:spPr>
        </p:pic>
        <p:pic>
          <p:nvPicPr>
            <p:cNvPr id="282" name="Google Shape;282;p39"/>
            <p:cNvPicPr preferRelativeResize="0"/>
            <p:nvPr/>
          </p:nvPicPr>
          <p:blipFill rotWithShape="1">
            <a:blip r:embed="rId4">
              <a:alphaModFix/>
            </a:blip>
            <a:srcRect l="12190" t="10651" r="71703" b="9501"/>
            <a:stretch/>
          </p:blipFill>
          <p:spPr>
            <a:xfrm>
              <a:off x="4209469" y="796097"/>
              <a:ext cx="841381" cy="1012139"/>
            </a:xfrm>
            <a:prstGeom prst="rect">
              <a:avLst/>
            </a:prstGeom>
            <a:noFill/>
            <a:ln>
              <a:noFill/>
            </a:ln>
          </p:spPr>
        </p:pic>
      </p:grpSp>
      <p:sp>
        <p:nvSpPr>
          <p:cNvPr id="283" name="Google Shape;283;p39"/>
          <p:cNvSpPr txBox="1"/>
          <p:nvPr/>
        </p:nvSpPr>
        <p:spPr>
          <a:xfrm>
            <a:off x="4501800" y="2136300"/>
            <a:ext cx="3587700" cy="1172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a:buNone/>
            </a:pPr>
            <a:r>
              <a:rPr lang="en" sz="1300">
                <a:solidFill>
                  <a:srgbClr val="222222"/>
                </a:solidFill>
                <a:highlight>
                  <a:schemeClr val="lt1"/>
                </a:highlight>
                <a:latin typeface="Lato"/>
                <a:ea typeface="Lato"/>
                <a:cs typeface="Lato"/>
                <a:sym typeface="Lato"/>
              </a:rPr>
              <a:t>Feature your business in formatted, advertorial text and pictures in the same font/style as Explore Branson’s editorial content. There is </a:t>
            </a:r>
            <a:r>
              <a:rPr lang="en" sz="1300" b="1">
                <a:solidFill>
                  <a:srgbClr val="222222"/>
                </a:solidFill>
                <a:highlight>
                  <a:schemeClr val="lt1"/>
                </a:highlight>
                <a:latin typeface="Lato"/>
                <a:ea typeface="Lato"/>
                <a:cs typeface="Lato"/>
                <a:sym typeface="Lato"/>
              </a:rPr>
              <a:t>very limited availability</a:t>
            </a:r>
            <a:r>
              <a:rPr lang="en" sz="1300">
                <a:solidFill>
                  <a:srgbClr val="222222"/>
                </a:solidFill>
                <a:highlight>
                  <a:schemeClr val="lt1"/>
                </a:highlight>
                <a:latin typeface="Lato"/>
                <a:ea typeface="Lato"/>
                <a:cs typeface="Lato"/>
                <a:sym typeface="Lato"/>
              </a:rPr>
              <a:t> for native ads.</a:t>
            </a:r>
            <a:endParaRPr>
              <a:latin typeface="Raleway"/>
              <a:ea typeface="Raleway"/>
              <a:cs typeface="Raleway"/>
              <a:sym typeface="Raleway"/>
            </a:endParaRPr>
          </a:p>
        </p:txBody>
      </p:sp>
      <p:sp>
        <p:nvSpPr>
          <p:cNvPr id="284" name="Google Shape;284;p39"/>
          <p:cNvSpPr txBox="1"/>
          <p:nvPr/>
        </p:nvSpPr>
        <p:spPr>
          <a:xfrm>
            <a:off x="4123500" y="1771300"/>
            <a:ext cx="3966000" cy="5727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chemeClr val="dk1"/>
              </a:buClr>
              <a:buSzPts val="1100"/>
              <a:buFont typeface="Arial"/>
              <a:buNone/>
            </a:pPr>
            <a:r>
              <a:rPr lang="en" sz="2700" b="1">
                <a:solidFill>
                  <a:srgbClr val="B34599"/>
                </a:solidFill>
                <a:latin typeface="Lato"/>
                <a:ea typeface="Lato"/>
                <a:cs typeface="Lato"/>
                <a:sym typeface="Lato"/>
              </a:rPr>
              <a:t>Native Ads</a:t>
            </a:r>
            <a:endParaRPr sz="2700" b="1">
              <a:latin typeface="Lato"/>
              <a:ea typeface="Lato"/>
              <a:cs typeface="Lato"/>
              <a:sym typeface="Lato"/>
            </a:endParaRPr>
          </a:p>
        </p:txBody>
      </p:sp>
      <p:pic>
        <p:nvPicPr>
          <p:cNvPr id="285" name="Google Shape;285;p39"/>
          <p:cNvPicPr preferRelativeResize="0"/>
          <p:nvPr/>
        </p:nvPicPr>
        <p:blipFill rotWithShape="1">
          <a:blip r:embed="rId8">
            <a:alphaModFix/>
          </a:blip>
          <a:srcRect r="49887"/>
          <a:stretch/>
        </p:blipFill>
        <p:spPr>
          <a:xfrm>
            <a:off x="1715573" y="2019413"/>
            <a:ext cx="2856501" cy="959075"/>
          </a:xfrm>
          <a:prstGeom prst="rect">
            <a:avLst/>
          </a:prstGeom>
          <a:noFill/>
          <a:ln>
            <a:noFill/>
          </a:ln>
        </p:spPr>
      </p:pic>
      <p:sp>
        <p:nvSpPr>
          <p:cNvPr id="286" name="Google Shape;286;p39"/>
          <p:cNvSpPr txBox="1"/>
          <p:nvPr/>
        </p:nvSpPr>
        <p:spPr>
          <a:xfrm>
            <a:off x="342225" y="3817250"/>
            <a:ext cx="3171600" cy="117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rgbClr val="222222"/>
                </a:solidFill>
                <a:highlight>
                  <a:schemeClr val="lt1"/>
                </a:highlight>
                <a:latin typeface="Lato"/>
                <a:ea typeface="Lato"/>
                <a:cs typeface="Lato"/>
                <a:sym typeface="Lato"/>
              </a:rPr>
              <a:t>Partner-supplied banners appear on ExploreBranson’s editorial pages and influence users as they seek information during travel planning. </a:t>
            </a:r>
            <a:endParaRPr>
              <a:latin typeface="Raleway"/>
              <a:ea typeface="Raleway"/>
              <a:cs typeface="Raleway"/>
              <a:sym typeface="Raleway"/>
            </a:endParaRPr>
          </a:p>
        </p:txBody>
      </p:sp>
      <p:sp>
        <p:nvSpPr>
          <p:cNvPr id="287" name="Google Shape;287;p39"/>
          <p:cNvSpPr txBox="1"/>
          <p:nvPr/>
        </p:nvSpPr>
        <p:spPr>
          <a:xfrm>
            <a:off x="341225" y="3410475"/>
            <a:ext cx="3966000" cy="572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2700" b="1">
                <a:solidFill>
                  <a:srgbClr val="B34599"/>
                </a:solidFill>
                <a:latin typeface="Lato"/>
                <a:ea typeface="Lato"/>
                <a:cs typeface="Lato"/>
                <a:sym typeface="Lato"/>
              </a:rPr>
              <a:t>Banner Ads</a:t>
            </a:r>
            <a:endParaRPr sz="2500" b="1">
              <a:latin typeface="Lato"/>
              <a:ea typeface="Lato"/>
              <a:cs typeface="Lato"/>
              <a:sym typeface="Lato"/>
            </a:endParaRPr>
          </a:p>
        </p:txBody>
      </p:sp>
      <p:cxnSp>
        <p:nvCxnSpPr>
          <p:cNvPr id="288" name="Google Shape;288;p39"/>
          <p:cNvCxnSpPr/>
          <p:nvPr/>
        </p:nvCxnSpPr>
        <p:spPr>
          <a:xfrm rot="10800000" flipH="1">
            <a:off x="280825" y="1717200"/>
            <a:ext cx="8626200" cy="35100"/>
          </a:xfrm>
          <a:prstGeom prst="straightConnector1">
            <a:avLst/>
          </a:prstGeom>
          <a:noFill/>
          <a:ln w="9525" cap="flat" cmpd="sng">
            <a:solidFill>
              <a:schemeClr val="dk2"/>
            </a:solidFill>
            <a:prstDash val="dot"/>
            <a:round/>
            <a:headEnd type="none" w="med" len="med"/>
            <a:tailEnd type="none" w="med" len="med"/>
          </a:ln>
        </p:spPr>
      </p:cxnSp>
      <p:cxnSp>
        <p:nvCxnSpPr>
          <p:cNvPr id="289" name="Google Shape;289;p39"/>
          <p:cNvCxnSpPr/>
          <p:nvPr/>
        </p:nvCxnSpPr>
        <p:spPr>
          <a:xfrm rot="10800000" flipH="1">
            <a:off x="280825" y="3173775"/>
            <a:ext cx="8626200" cy="35100"/>
          </a:xfrm>
          <a:prstGeom prst="straightConnector1">
            <a:avLst/>
          </a:prstGeom>
          <a:noFill/>
          <a:ln w="9525" cap="flat" cmpd="sng">
            <a:solidFill>
              <a:schemeClr val="dk2"/>
            </a:solidFill>
            <a:prstDash val="dot"/>
            <a:round/>
            <a:headEnd type="none" w="med" len="med"/>
            <a:tailEnd type="none" w="med" len="med"/>
          </a:ln>
        </p:spPr>
      </p:cxnSp>
      <p:pic>
        <p:nvPicPr>
          <p:cNvPr id="290" name="Google Shape;290;p39"/>
          <p:cNvPicPr preferRelativeResize="0"/>
          <p:nvPr/>
        </p:nvPicPr>
        <p:blipFill>
          <a:blip r:embed="rId9">
            <a:alphaModFix/>
          </a:blip>
          <a:stretch>
            <a:fillRect/>
          </a:stretch>
        </p:blipFill>
        <p:spPr>
          <a:xfrm>
            <a:off x="4226451" y="3308700"/>
            <a:ext cx="3587700" cy="15617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1"/>
          <p:cNvSpPr txBox="1"/>
          <p:nvPr/>
        </p:nvSpPr>
        <p:spPr>
          <a:xfrm>
            <a:off x="341225" y="368825"/>
            <a:ext cx="3966000" cy="572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3000" b="1">
                <a:solidFill>
                  <a:srgbClr val="B34599"/>
                </a:solidFill>
                <a:latin typeface="Lato"/>
                <a:ea typeface="Lato"/>
                <a:cs typeface="Lato"/>
                <a:sym typeface="Lato"/>
              </a:rPr>
              <a:t>eNewsletter</a:t>
            </a:r>
            <a:endParaRPr sz="3000" b="1">
              <a:solidFill>
                <a:srgbClr val="B34599"/>
              </a:solidFill>
              <a:latin typeface="Lato"/>
              <a:ea typeface="Lato"/>
              <a:cs typeface="Lato"/>
              <a:sym typeface="Lato"/>
            </a:endParaRPr>
          </a:p>
          <a:p>
            <a:pPr marL="0" lvl="0" indent="0" algn="l" rtl="0">
              <a:spcBef>
                <a:spcPts val="0"/>
              </a:spcBef>
              <a:spcAft>
                <a:spcPts val="0"/>
              </a:spcAft>
              <a:buNone/>
            </a:pPr>
            <a:endParaRPr sz="2800" b="1">
              <a:latin typeface="Lato"/>
              <a:ea typeface="Lato"/>
              <a:cs typeface="Lato"/>
              <a:sym typeface="Lato"/>
            </a:endParaRPr>
          </a:p>
        </p:txBody>
      </p:sp>
      <p:sp>
        <p:nvSpPr>
          <p:cNvPr id="319" name="Google Shape;319;p41"/>
          <p:cNvSpPr/>
          <p:nvPr/>
        </p:nvSpPr>
        <p:spPr>
          <a:xfrm>
            <a:off x="341225" y="264425"/>
            <a:ext cx="557100" cy="47700"/>
          </a:xfrm>
          <a:prstGeom prst="rect">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0" name="Google Shape;320;p41"/>
          <p:cNvPicPr preferRelativeResize="0"/>
          <p:nvPr/>
        </p:nvPicPr>
        <p:blipFill>
          <a:blip r:embed="rId3">
            <a:alphaModFix/>
          </a:blip>
          <a:stretch>
            <a:fillRect/>
          </a:stretch>
        </p:blipFill>
        <p:spPr>
          <a:xfrm rot="-636029">
            <a:off x="357505" y="858450"/>
            <a:ext cx="3657015" cy="3532721"/>
          </a:xfrm>
          <a:prstGeom prst="rect">
            <a:avLst/>
          </a:prstGeom>
          <a:noFill/>
          <a:ln>
            <a:noFill/>
          </a:ln>
        </p:spPr>
      </p:pic>
      <p:pic>
        <p:nvPicPr>
          <p:cNvPr id="321" name="Google Shape;321;p41"/>
          <p:cNvPicPr preferRelativeResize="0"/>
          <p:nvPr/>
        </p:nvPicPr>
        <p:blipFill>
          <a:blip r:embed="rId4">
            <a:alphaModFix/>
          </a:blip>
          <a:stretch>
            <a:fillRect/>
          </a:stretch>
        </p:blipFill>
        <p:spPr>
          <a:xfrm rot="-274357">
            <a:off x="2945783" y="433638"/>
            <a:ext cx="3774884" cy="3744024"/>
          </a:xfrm>
          <a:prstGeom prst="rect">
            <a:avLst/>
          </a:prstGeom>
          <a:noFill/>
          <a:ln>
            <a:noFill/>
          </a:ln>
        </p:spPr>
      </p:pic>
      <p:pic>
        <p:nvPicPr>
          <p:cNvPr id="322" name="Google Shape;322;p41"/>
          <p:cNvPicPr preferRelativeResize="0"/>
          <p:nvPr/>
        </p:nvPicPr>
        <p:blipFill>
          <a:blip r:embed="rId5">
            <a:alphaModFix/>
          </a:blip>
          <a:stretch>
            <a:fillRect/>
          </a:stretch>
        </p:blipFill>
        <p:spPr>
          <a:xfrm rot="541858">
            <a:off x="5533886" y="692331"/>
            <a:ext cx="3670880" cy="3403986"/>
          </a:xfrm>
          <a:prstGeom prst="rect">
            <a:avLst/>
          </a:prstGeom>
          <a:noFill/>
          <a:ln>
            <a:noFill/>
          </a:ln>
        </p:spPr>
      </p:pic>
      <p:sp>
        <p:nvSpPr>
          <p:cNvPr id="323" name="Google Shape;323;p41"/>
          <p:cNvSpPr/>
          <p:nvPr/>
        </p:nvSpPr>
        <p:spPr>
          <a:xfrm rot="10800000">
            <a:off x="8124800" y="0"/>
            <a:ext cx="1028700" cy="1028700"/>
          </a:xfrm>
          <a:prstGeom prst="rtTriangle">
            <a:avLst/>
          </a:prstGeom>
          <a:solidFill>
            <a:srgbClr val="7567AD"/>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24" name="Google Shape;324;p41"/>
          <p:cNvSpPr/>
          <p:nvPr/>
        </p:nvSpPr>
        <p:spPr>
          <a:xfrm>
            <a:off x="0" y="3154850"/>
            <a:ext cx="9144000" cy="1381500"/>
          </a:xfrm>
          <a:prstGeom prst="rect">
            <a:avLst/>
          </a:prstGeom>
          <a:solidFill>
            <a:srgbClr val="D9EFF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5" name="Google Shape;325;p41"/>
          <p:cNvPicPr preferRelativeResize="0"/>
          <p:nvPr/>
        </p:nvPicPr>
        <p:blipFill>
          <a:blip r:embed="rId6">
            <a:alphaModFix/>
          </a:blip>
          <a:stretch>
            <a:fillRect/>
          </a:stretch>
        </p:blipFill>
        <p:spPr>
          <a:xfrm>
            <a:off x="8448311" y="37005"/>
            <a:ext cx="675586" cy="312125"/>
          </a:xfrm>
          <a:prstGeom prst="rect">
            <a:avLst/>
          </a:prstGeom>
          <a:noFill/>
          <a:ln>
            <a:noFill/>
          </a:ln>
        </p:spPr>
      </p:pic>
      <p:sp>
        <p:nvSpPr>
          <p:cNvPr id="326" name="Google Shape;326;p41"/>
          <p:cNvSpPr/>
          <p:nvPr/>
        </p:nvSpPr>
        <p:spPr>
          <a:xfrm>
            <a:off x="0" y="3154850"/>
            <a:ext cx="3864000" cy="356400"/>
          </a:xfrm>
          <a:prstGeom prst="rect">
            <a:avLst/>
          </a:prstGeom>
          <a:solidFill>
            <a:srgbClr val="B34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1"/>
          <p:cNvSpPr txBox="1"/>
          <p:nvPr/>
        </p:nvSpPr>
        <p:spPr>
          <a:xfrm>
            <a:off x="417425" y="3184550"/>
            <a:ext cx="3097200" cy="239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000" b="1">
                <a:solidFill>
                  <a:srgbClr val="FFFFFF"/>
                </a:solidFill>
                <a:latin typeface="Lato"/>
                <a:ea typeface="Lato"/>
                <a:cs typeface="Lato"/>
                <a:sym typeface="Lato"/>
              </a:rPr>
              <a:t>Performance Stats</a:t>
            </a:r>
            <a:endParaRPr sz="2000">
              <a:solidFill>
                <a:srgbClr val="FFFFFF"/>
              </a:solidFill>
              <a:latin typeface="Lato"/>
              <a:ea typeface="Lato"/>
              <a:cs typeface="Lato"/>
              <a:sym typeface="Lato"/>
            </a:endParaRPr>
          </a:p>
        </p:txBody>
      </p:sp>
      <p:sp>
        <p:nvSpPr>
          <p:cNvPr id="328" name="Google Shape;328;p41"/>
          <p:cNvSpPr txBox="1"/>
          <p:nvPr/>
        </p:nvSpPr>
        <p:spPr>
          <a:xfrm>
            <a:off x="806225" y="4102975"/>
            <a:ext cx="1431300" cy="4293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050">
                <a:latin typeface="Lato"/>
                <a:ea typeface="Lato"/>
                <a:cs typeface="Lato"/>
                <a:sym typeface="Lato"/>
              </a:rPr>
              <a:t>Subscribers </a:t>
            </a:r>
            <a:endParaRPr sz="1050">
              <a:latin typeface="Lato"/>
              <a:ea typeface="Lato"/>
              <a:cs typeface="Lato"/>
              <a:sym typeface="Lato"/>
            </a:endParaRPr>
          </a:p>
        </p:txBody>
      </p:sp>
      <p:sp>
        <p:nvSpPr>
          <p:cNvPr id="329" name="Google Shape;329;p41"/>
          <p:cNvSpPr txBox="1"/>
          <p:nvPr/>
        </p:nvSpPr>
        <p:spPr>
          <a:xfrm>
            <a:off x="806250" y="3639525"/>
            <a:ext cx="1536900" cy="3813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3200" b="1">
                <a:solidFill>
                  <a:srgbClr val="B34599"/>
                </a:solidFill>
                <a:latin typeface="Lato"/>
                <a:ea typeface="Lato"/>
                <a:cs typeface="Lato"/>
                <a:sym typeface="Lato"/>
              </a:rPr>
              <a:t>71,000+</a:t>
            </a:r>
            <a:endParaRPr sz="3200" b="1">
              <a:solidFill>
                <a:srgbClr val="B34599"/>
              </a:solidFill>
              <a:latin typeface="Lato"/>
              <a:ea typeface="Lato"/>
              <a:cs typeface="Lato"/>
              <a:sym typeface="Lato"/>
            </a:endParaRPr>
          </a:p>
        </p:txBody>
      </p:sp>
      <p:sp>
        <p:nvSpPr>
          <p:cNvPr id="330" name="Google Shape;330;p41"/>
          <p:cNvSpPr txBox="1"/>
          <p:nvPr/>
        </p:nvSpPr>
        <p:spPr>
          <a:xfrm>
            <a:off x="2953150" y="4115700"/>
            <a:ext cx="1431300" cy="4293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050">
                <a:latin typeface="Lato"/>
                <a:ea typeface="Lato"/>
                <a:cs typeface="Lato"/>
                <a:sym typeface="Lato"/>
              </a:rPr>
              <a:t>Avg Open Rate</a:t>
            </a:r>
            <a:endParaRPr sz="1050">
              <a:latin typeface="Lato"/>
              <a:ea typeface="Lato"/>
              <a:cs typeface="Lato"/>
              <a:sym typeface="Lato"/>
            </a:endParaRPr>
          </a:p>
        </p:txBody>
      </p:sp>
      <p:sp>
        <p:nvSpPr>
          <p:cNvPr id="331" name="Google Shape;331;p41"/>
          <p:cNvSpPr txBox="1"/>
          <p:nvPr/>
        </p:nvSpPr>
        <p:spPr>
          <a:xfrm>
            <a:off x="3026175" y="3642725"/>
            <a:ext cx="1431300" cy="3813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3200" b="1">
                <a:solidFill>
                  <a:srgbClr val="B34599"/>
                </a:solidFill>
                <a:latin typeface="Lato"/>
                <a:ea typeface="Lato"/>
                <a:cs typeface="Lato"/>
                <a:sym typeface="Lato"/>
              </a:rPr>
              <a:t>51.52%</a:t>
            </a:r>
            <a:endParaRPr sz="3200" b="1">
              <a:solidFill>
                <a:srgbClr val="B34599"/>
              </a:solidFill>
              <a:latin typeface="Lato"/>
              <a:ea typeface="Lato"/>
              <a:cs typeface="Lato"/>
              <a:sym typeface="Lato"/>
            </a:endParaRPr>
          </a:p>
        </p:txBody>
      </p:sp>
      <p:sp>
        <p:nvSpPr>
          <p:cNvPr id="332" name="Google Shape;332;p41"/>
          <p:cNvSpPr txBox="1"/>
          <p:nvPr/>
        </p:nvSpPr>
        <p:spPr>
          <a:xfrm>
            <a:off x="4867550" y="4115700"/>
            <a:ext cx="1799700" cy="4293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050">
                <a:latin typeface="Lato"/>
                <a:ea typeface="Lato"/>
                <a:cs typeface="Lato"/>
                <a:sym typeface="Lato"/>
              </a:rPr>
              <a:t>Click-Through Rate</a:t>
            </a:r>
            <a:endParaRPr sz="1050">
              <a:latin typeface="Lato"/>
              <a:ea typeface="Lato"/>
              <a:cs typeface="Lato"/>
              <a:sym typeface="Lato"/>
            </a:endParaRPr>
          </a:p>
        </p:txBody>
      </p:sp>
      <p:sp>
        <p:nvSpPr>
          <p:cNvPr id="333" name="Google Shape;333;p41"/>
          <p:cNvSpPr txBox="1"/>
          <p:nvPr/>
        </p:nvSpPr>
        <p:spPr>
          <a:xfrm>
            <a:off x="5120850" y="3642725"/>
            <a:ext cx="1642200" cy="3813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3200" b="1">
                <a:solidFill>
                  <a:srgbClr val="B34599"/>
                </a:solidFill>
                <a:latin typeface="Lato"/>
                <a:ea typeface="Lato"/>
                <a:cs typeface="Lato"/>
                <a:sym typeface="Lato"/>
              </a:rPr>
              <a:t>10.68%</a:t>
            </a:r>
            <a:endParaRPr sz="3200" b="1">
              <a:solidFill>
                <a:srgbClr val="B34599"/>
              </a:solidFill>
              <a:latin typeface="Lato"/>
              <a:ea typeface="Lato"/>
              <a:cs typeface="Lato"/>
              <a:sym typeface="Lato"/>
            </a:endParaRPr>
          </a:p>
        </p:txBody>
      </p:sp>
      <p:pic>
        <p:nvPicPr>
          <p:cNvPr id="334" name="Google Shape;334;p41"/>
          <p:cNvPicPr preferRelativeResize="0"/>
          <p:nvPr/>
        </p:nvPicPr>
        <p:blipFill>
          <a:blip r:embed="rId7">
            <a:alphaModFix/>
          </a:blip>
          <a:stretch>
            <a:fillRect/>
          </a:stretch>
        </p:blipFill>
        <p:spPr>
          <a:xfrm>
            <a:off x="255175" y="4771075"/>
            <a:ext cx="839016" cy="228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2"/>
          <p:cNvSpPr txBox="1"/>
          <p:nvPr/>
        </p:nvSpPr>
        <p:spPr>
          <a:xfrm>
            <a:off x="342225" y="845450"/>
            <a:ext cx="5341500" cy="129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rgbClr val="222222"/>
                </a:solidFill>
                <a:highlight>
                  <a:srgbClr val="FFFFFF"/>
                </a:highlight>
                <a:latin typeface="Lato"/>
                <a:ea typeface="Lato"/>
                <a:cs typeface="Lato"/>
                <a:sym typeface="Lato"/>
              </a:rPr>
              <a:t>Reach a highly qualified list of Branson visitors with the Explore Branson newsletter. Sent monthly, the newsletter is a great channel to announce upcoming events and/or timely deals and to push visitors to your website.</a:t>
            </a:r>
            <a:endParaRPr>
              <a:latin typeface="Lato"/>
              <a:ea typeface="Lato"/>
              <a:cs typeface="Lato"/>
              <a:sym typeface="Lato"/>
            </a:endParaRPr>
          </a:p>
        </p:txBody>
      </p:sp>
      <p:sp>
        <p:nvSpPr>
          <p:cNvPr id="340" name="Google Shape;340;p42"/>
          <p:cNvSpPr txBox="1"/>
          <p:nvPr/>
        </p:nvSpPr>
        <p:spPr>
          <a:xfrm>
            <a:off x="341225" y="368825"/>
            <a:ext cx="3966000" cy="572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3000" b="1">
                <a:solidFill>
                  <a:srgbClr val="B34599"/>
                </a:solidFill>
                <a:latin typeface="Lato"/>
                <a:ea typeface="Lato"/>
                <a:cs typeface="Lato"/>
                <a:sym typeface="Lato"/>
              </a:rPr>
              <a:t>eNewsletter</a:t>
            </a:r>
            <a:endParaRPr sz="2800" b="1">
              <a:latin typeface="Lato"/>
              <a:ea typeface="Lato"/>
              <a:cs typeface="Lato"/>
              <a:sym typeface="Lato"/>
            </a:endParaRPr>
          </a:p>
        </p:txBody>
      </p:sp>
      <p:sp>
        <p:nvSpPr>
          <p:cNvPr id="341" name="Google Shape;341;p42"/>
          <p:cNvSpPr/>
          <p:nvPr/>
        </p:nvSpPr>
        <p:spPr>
          <a:xfrm>
            <a:off x="341225" y="264425"/>
            <a:ext cx="557100" cy="47700"/>
          </a:xfrm>
          <a:prstGeom prst="rect">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2"/>
          <p:cNvSpPr/>
          <p:nvPr/>
        </p:nvSpPr>
        <p:spPr>
          <a:xfrm rot="10800000">
            <a:off x="8124800" y="0"/>
            <a:ext cx="1028700" cy="1028700"/>
          </a:xfrm>
          <a:prstGeom prst="rtTriangle">
            <a:avLst/>
          </a:prstGeom>
          <a:solidFill>
            <a:srgbClr val="7567AD"/>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343" name="Google Shape;343;p42"/>
          <p:cNvPicPr preferRelativeResize="0"/>
          <p:nvPr/>
        </p:nvPicPr>
        <p:blipFill>
          <a:blip r:embed="rId3">
            <a:alphaModFix/>
          </a:blip>
          <a:stretch>
            <a:fillRect/>
          </a:stretch>
        </p:blipFill>
        <p:spPr>
          <a:xfrm>
            <a:off x="8448311" y="37005"/>
            <a:ext cx="675586" cy="312125"/>
          </a:xfrm>
          <a:prstGeom prst="rect">
            <a:avLst/>
          </a:prstGeom>
          <a:noFill/>
          <a:ln>
            <a:noFill/>
          </a:ln>
        </p:spPr>
      </p:pic>
      <p:pic>
        <p:nvPicPr>
          <p:cNvPr id="344" name="Google Shape;344;p42"/>
          <p:cNvPicPr preferRelativeResize="0"/>
          <p:nvPr/>
        </p:nvPicPr>
        <p:blipFill>
          <a:blip r:embed="rId4">
            <a:alphaModFix/>
          </a:blip>
          <a:stretch>
            <a:fillRect/>
          </a:stretch>
        </p:blipFill>
        <p:spPr>
          <a:xfrm>
            <a:off x="244750" y="4772525"/>
            <a:ext cx="839016" cy="228600"/>
          </a:xfrm>
          <a:prstGeom prst="rect">
            <a:avLst/>
          </a:prstGeom>
          <a:noFill/>
          <a:ln>
            <a:noFill/>
          </a:ln>
        </p:spPr>
      </p:pic>
      <p:sp>
        <p:nvSpPr>
          <p:cNvPr id="345" name="Google Shape;345;p42"/>
          <p:cNvSpPr txBox="1"/>
          <p:nvPr/>
        </p:nvSpPr>
        <p:spPr>
          <a:xfrm>
            <a:off x="374025" y="1847975"/>
            <a:ext cx="5277900" cy="298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B34599"/>
                </a:solidFill>
                <a:latin typeface="Lato"/>
                <a:ea typeface="Lato"/>
                <a:cs typeface="Lato"/>
                <a:sym typeface="Lato"/>
              </a:rPr>
              <a:t>71,000+ Subscribers </a:t>
            </a:r>
            <a:endParaRPr b="1">
              <a:solidFill>
                <a:srgbClr val="B34599"/>
              </a:solidFill>
              <a:latin typeface="Lato"/>
              <a:ea typeface="Lato"/>
              <a:cs typeface="Lato"/>
              <a:sym typeface="Lato"/>
            </a:endParaRPr>
          </a:p>
          <a:p>
            <a:pPr marL="457200" lvl="0" indent="-304800" algn="l" rtl="0">
              <a:lnSpc>
                <a:spcPct val="115000"/>
              </a:lnSpc>
              <a:spcBef>
                <a:spcPts val="2300"/>
              </a:spcBef>
              <a:spcAft>
                <a:spcPts val="0"/>
              </a:spcAft>
              <a:buClr>
                <a:srgbClr val="333333"/>
              </a:buClr>
              <a:buSzPts val="1200"/>
              <a:buFont typeface="Raleway"/>
              <a:buAutoNum type="arabicPeriod"/>
            </a:pPr>
            <a:r>
              <a:rPr lang="en" sz="1200" b="1">
                <a:solidFill>
                  <a:srgbClr val="333333"/>
                </a:solidFill>
                <a:highlight>
                  <a:srgbClr val="FFFFFF"/>
                </a:highlight>
                <a:latin typeface="Lato"/>
                <a:ea typeface="Lato"/>
                <a:cs typeface="Lato"/>
                <a:sym typeface="Lato"/>
              </a:rPr>
              <a:t>Featured Sponsor</a:t>
            </a:r>
            <a:r>
              <a:rPr lang="en" sz="1200">
                <a:solidFill>
                  <a:srgbClr val="333333"/>
                </a:solidFill>
                <a:highlight>
                  <a:srgbClr val="FFFFFF"/>
                </a:highlight>
                <a:latin typeface="Lato"/>
                <a:ea typeface="Lato"/>
                <a:cs typeface="Lato"/>
                <a:sym typeface="Lato"/>
              </a:rPr>
              <a:t> (1 available per month): Premium position; receive maximum exposure with a large call-out that links directly to your website.</a:t>
            </a:r>
            <a:endParaRPr sz="1200">
              <a:solidFill>
                <a:srgbClr val="333333"/>
              </a:solidFill>
              <a:highlight>
                <a:srgbClr val="FFFFFF"/>
              </a:highlight>
              <a:latin typeface="Lato"/>
              <a:ea typeface="Lato"/>
              <a:cs typeface="Lato"/>
              <a:sym typeface="Lato"/>
            </a:endParaRPr>
          </a:p>
          <a:p>
            <a:pPr marL="457200" lvl="0" indent="-304800" algn="l" rtl="0">
              <a:lnSpc>
                <a:spcPct val="115000"/>
              </a:lnSpc>
              <a:spcBef>
                <a:spcPts val="0"/>
              </a:spcBef>
              <a:spcAft>
                <a:spcPts val="0"/>
              </a:spcAft>
              <a:buClr>
                <a:srgbClr val="333333"/>
              </a:buClr>
              <a:buSzPts val="1200"/>
              <a:buFont typeface="Raleway"/>
              <a:buAutoNum type="arabicPeriod"/>
            </a:pPr>
            <a:r>
              <a:rPr lang="en" sz="1200" b="1">
                <a:solidFill>
                  <a:srgbClr val="333333"/>
                </a:solidFill>
                <a:highlight>
                  <a:srgbClr val="FFFFFF"/>
                </a:highlight>
                <a:latin typeface="Lato"/>
                <a:ea typeface="Lato"/>
                <a:cs typeface="Lato"/>
                <a:sym typeface="Lato"/>
              </a:rPr>
              <a:t>Deals &amp; Packages</a:t>
            </a:r>
            <a:r>
              <a:rPr lang="en" sz="1200">
                <a:solidFill>
                  <a:srgbClr val="333333"/>
                </a:solidFill>
                <a:highlight>
                  <a:srgbClr val="FFFFFF"/>
                </a:highlight>
                <a:latin typeface="Lato"/>
                <a:ea typeface="Lato"/>
                <a:cs typeface="Lato"/>
                <a:sym typeface="Lato"/>
              </a:rPr>
              <a:t> (3 available per month): Drive conversions by advertising a special deal or package and setting your business apart from the competition.</a:t>
            </a:r>
            <a:endParaRPr sz="1200">
              <a:solidFill>
                <a:srgbClr val="333333"/>
              </a:solidFill>
              <a:highlight>
                <a:srgbClr val="FFFFFF"/>
              </a:highlight>
              <a:latin typeface="Lato"/>
              <a:ea typeface="Lato"/>
              <a:cs typeface="Lato"/>
              <a:sym typeface="Lato"/>
            </a:endParaRPr>
          </a:p>
          <a:p>
            <a:pPr marL="457200" lvl="0" indent="-304800" algn="l" rtl="0">
              <a:lnSpc>
                <a:spcPct val="115000"/>
              </a:lnSpc>
              <a:spcBef>
                <a:spcPts val="0"/>
              </a:spcBef>
              <a:spcAft>
                <a:spcPts val="0"/>
              </a:spcAft>
              <a:buClr>
                <a:srgbClr val="333333"/>
              </a:buClr>
              <a:buSzPts val="1200"/>
              <a:buFont typeface="Raleway"/>
              <a:buAutoNum type="arabicPeriod"/>
            </a:pPr>
            <a:r>
              <a:rPr lang="en" sz="1200" b="1">
                <a:solidFill>
                  <a:srgbClr val="333333"/>
                </a:solidFill>
                <a:highlight>
                  <a:srgbClr val="FFFFFF"/>
                </a:highlight>
                <a:latin typeface="Lato"/>
                <a:ea typeface="Lato"/>
                <a:cs typeface="Lato"/>
                <a:sym typeface="Lato"/>
              </a:rPr>
              <a:t>Promotional Ad </a:t>
            </a:r>
            <a:r>
              <a:rPr lang="en" sz="1200">
                <a:solidFill>
                  <a:srgbClr val="333333"/>
                </a:solidFill>
                <a:highlight>
                  <a:srgbClr val="FFFFFF"/>
                </a:highlight>
                <a:latin typeface="Lato"/>
                <a:ea typeface="Lato"/>
                <a:cs typeface="Lato"/>
                <a:sym typeface="Lato"/>
              </a:rPr>
              <a:t>(1 available per month): Utilize this double column photo opportunity that will catch the eye of the reader.</a:t>
            </a:r>
            <a:endParaRPr sz="1150">
              <a:latin typeface="Lato"/>
              <a:ea typeface="Lato"/>
              <a:cs typeface="Lato"/>
              <a:sym typeface="Lato"/>
            </a:endParaRPr>
          </a:p>
        </p:txBody>
      </p:sp>
      <p:sp>
        <p:nvSpPr>
          <p:cNvPr id="346" name="Google Shape;346;p42"/>
          <p:cNvSpPr txBox="1"/>
          <p:nvPr/>
        </p:nvSpPr>
        <p:spPr>
          <a:xfrm rot="-421896">
            <a:off x="3044026" y="1571355"/>
            <a:ext cx="3286317" cy="36938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Rock Salt"/>
                <a:ea typeface="Rock Salt"/>
                <a:cs typeface="Rock Salt"/>
                <a:sym typeface="Rock Salt"/>
              </a:rPr>
              <a:t>And….Growing!</a:t>
            </a:r>
            <a:endParaRPr/>
          </a:p>
        </p:txBody>
      </p:sp>
      <p:pic>
        <p:nvPicPr>
          <p:cNvPr id="347" name="Google Shape;347;p42"/>
          <p:cNvPicPr preferRelativeResize="0"/>
          <p:nvPr/>
        </p:nvPicPr>
        <p:blipFill>
          <a:blip r:embed="rId5">
            <a:alphaModFix/>
          </a:blip>
          <a:stretch>
            <a:fillRect/>
          </a:stretch>
        </p:blipFill>
        <p:spPr>
          <a:xfrm rot="-4166294">
            <a:off x="2346094" y="1647865"/>
            <a:ext cx="369887" cy="683844"/>
          </a:xfrm>
          <a:prstGeom prst="rect">
            <a:avLst/>
          </a:prstGeom>
          <a:noFill/>
          <a:ln>
            <a:noFill/>
          </a:ln>
        </p:spPr>
      </p:pic>
      <p:pic>
        <p:nvPicPr>
          <p:cNvPr id="348" name="Google Shape;348;p42"/>
          <p:cNvPicPr preferRelativeResize="0"/>
          <p:nvPr/>
        </p:nvPicPr>
        <p:blipFill>
          <a:blip r:embed="rId6">
            <a:alphaModFix/>
          </a:blip>
          <a:stretch>
            <a:fillRect/>
          </a:stretch>
        </p:blipFill>
        <p:spPr>
          <a:xfrm>
            <a:off x="10754935" y="152400"/>
            <a:ext cx="1020664" cy="4838702"/>
          </a:xfrm>
          <a:prstGeom prst="rect">
            <a:avLst/>
          </a:prstGeom>
          <a:noFill/>
          <a:ln>
            <a:noFill/>
          </a:ln>
        </p:spPr>
      </p:pic>
      <p:pic>
        <p:nvPicPr>
          <p:cNvPr id="349" name="Google Shape;349;p42"/>
          <p:cNvPicPr preferRelativeResize="0"/>
          <p:nvPr/>
        </p:nvPicPr>
        <p:blipFill>
          <a:blip r:embed="rId7">
            <a:alphaModFix/>
          </a:blip>
          <a:stretch>
            <a:fillRect/>
          </a:stretch>
        </p:blipFill>
        <p:spPr>
          <a:xfrm>
            <a:off x="3394175" y="-313825"/>
            <a:ext cx="7715251" cy="51435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48"/>
                                        </p:tgtEl>
                                        <p:attrNameLst>
                                          <p:attrName>style.visibility</p:attrName>
                                        </p:attrNameLst>
                                      </p:cBhvr>
                                      <p:to>
                                        <p:strVal val="visible"/>
                                      </p:to>
                                    </p:set>
                                    <p:anim calcmode="lin" valueType="num">
                                      <p:cBhvr additive="base">
                                        <p:cTn id="7" dur="1000"/>
                                        <p:tgtEl>
                                          <p:spTgt spid="348"/>
                                        </p:tgtEl>
                                        <p:attrNameLst>
                                          <p:attrName>ppt_w</p:attrName>
                                        </p:attrNameLst>
                                      </p:cBhvr>
                                      <p:tavLst>
                                        <p:tav tm="0">
                                          <p:val>
                                            <p:strVal val="0"/>
                                          </p:val>
                                        </p:tav>
                                        <p:tav tm="100000">
                                          <p:val>
                                            <p:strVal val="#ppt_w"/>
                                          </p:val>
                                        </p:tav>
                                      </p:tavLst>
                                    </p:anim>
                                    <p:anim calcmode="lin" valueType="num">
                                      <p:cBhvr additive="base">
                                        <p:cTn id="8" dur="1000"/>
                                        <p:tgtEl>
                                          <p:spTgt spid="34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Google Shape;354;p43"/>
          <p:cNvPicPr preferRelativeResize="0"/>
          <p:nvPr/>
        </p:nvPicPr>
        <p:blipFill rotWithShape="1">
          <a:blip r:embed="rId3">
            <a:alphaModFix/>
          </a:blip>
          <a:srcRect t="7798" b="7806"/>
          <a:stretch/>
        </p:blipFill>
        <p:spPr>
          <a:xfrm>
            <a:off x="0" y="0"/>
            <a:ext cx="9144003" cy="5143501"/>
          </a:xfrm>
          <a:prstGeom prst="rect">
            <a:avLst/>
          </a:prstGeom>
          <a:noFill/>
          <a:ln>
            <a:noFill/>
          </a:ln>
        </p:spPr>
      </p:pic>
      <p:pic>
        <p:nvPicPr>
          <p:cNvPr id="355" name="Google Shape;355;p43" descr="gray.png"/>
          <p:cNvPicPr preferRelativeResize="0"/>
          <p:nvPr/>
        </p:nvPicPr>
        <p:blipFill rotWithShape="1">
          <a:blip r:embed="rId4">
            <a:alphaModFix amt="70000"/>
          </a:blip>
          <a:srcRect/>
          <a:stretch/>
        </p:blipFill>
        <p:spPr>
          <a:xfrm rot="10800000" flipH="1">
            <a:off x="50" y="0"/>
            <a:ext cx="5069400" cy="5143500"/>
          </a:xfrm>
          <a:prstGeom prst="rect">
            <a:avLst/>
          </a:prstGeom>
          <a:noFill/>
          <a:ln>
            <a:noFill/>
          </a:ln>
        </p:spPr>
      </p:pic>
      <p:pic>
        <p:nvPicPr>
          <p:cNvPr id="356" name="Google Shape;356;p43"/>
          <p:cNvPicPr preferRelativeResize="0"/>
          <p:nvPr/>
        </p:nvPicPr>
        <p:blipFill rotWithShape="1">
          <a:blip r:embed="rId5">
            <a:alphaModFix amt="20000"/>
          </a:blip>
          <a:srcRect l="1786" r="76108"/>
          <a:stretch/>
        </p:blipFill>
        <p:spPr>
          <a:xfrm>
            <a:off x="0" y="2699475"/>
            <a:ext cx="1868200" cy="2303276"/>
          </a:xfrm>
          <a:prstGeom prst="rect">
            <a:avLst/>
          </a:prstGeom>
          <a:noFill/>
          <a:ln>
            <a:noFill/>
          </a:ln>
        </p:spPr>
      </p:pic>
      <p:pic>
        <p:nvPicPr>
          <p:cNvPr id="357" name="Google Shape;357;p43"/>
          <p:cNvPicPr preferRelativeResize="0"/>
          <p:nvPr/>
        </p:nvPicPr>
        <p:blipFill rotWithShape="1">
          <a:blip r:embed="rId6">
            <a:alphaModFix/>
          </a:blip>
          <a:srcRect l="1370" t="1437" r="1438" b="1437"/>
          <a:stretch/>
        </p:blipFill>
        <p:spPr>
          <a:xfrm>
            <a:off x="-3375" y="0"/>
            <a:ext cx="9150750" cy="5143500"/>
          </a:xfrm>
          <a:prstGeom prst="rect">
            <a:avLst/>
          </a:prstGeom>
          <a:noFill/>
          <a:ln>
            <a:noFill/>
          </a:ln>
        </p:spPr>
      </p:pic>
      <p:sp>
        <p:nvSpPr>
          <p:cNvPr id="358" name="Google Shape;358;p43"/>
          <p:cNvSpPr txBox="1"/>
          <p:nvPr/>
        </p:nvSpPr>
        <p:spPr>
          <a:xfrm>
            <a:off x="421650" y="1467625"/>
            <a:ext cx="8300700" cy="7269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3500" b="1">
                <a:solidFill>
                  <a:srgbClr val="FFFFFF"/>
                </a:solidFill>
                <a:latin typeface="Lato"/>
                <a:ea typeface="Lato"/>
                <a:cs typeface="Lato"/>
                <a:sym typeface="Lato"/>
              </a:rPr>
              <a:t>Digital Marketing Co-Op Programs</a:t>
            </a:r>
            <a:endParaRPr sz="3500" b="1">
              <a:solidFill>
                <a:srgbClr val="FFFFFF"/>
              </a:solidFill>
              <a:latin typeface="Lato"/>
              <a:ea typeface="Lato"/>
              <a:cs typeface="Lato"/>
              <a:sym typeface="Lato"/>
            </a:endParaRPr>
          </a:p>
          <a:p>
            <a:pPr marL="0" lvl="0" indent="0" algn="ctr" rtl="0">
              <a:spcBef>
                <a:spcPts val="0"/>
              </a:spcBef>
              <a:spcAft>
                <a:spcPts val="0"/>
              </a:spcAft>
              <a:buNone/>
            </a:pPr>
            <a:r>
              <a:rPr lang="en" sz="3500" b="1">
                <a:solidFill>
                  <a:srgbClr val="FFFFFF"/>
                </a:solidFill>
                <a:latin typeface="Lato"/>
                <a:ea typeface="Lato"/>
                <a:cs typeface="Lato"/>
                <a:sym typeface="Lato"/>
              </a:rPr>
              <a:t>LIVE SHOWS </a:t>
            </a:r>
            <a:endParaRPr sz="3500" b="1">
              <a:solidFill>
                <a:srgbClr val="FFFFFF"/>
              </a:solidFill>
              <a:latin typeface="Lato"/>
              <a:ea typeface="Lato"/>
              <a:cs typeface="Lato"/>
              <a:sym typeface="Lato"/>
            </a:endParaRPr>
          </a:p>
          <a:p>
            <a:pPr marL="0" lvl="0" indent="0" algn="ctr" rtl="0">
              <a:spcBef>
                <a:spcPts val="0"/>
              </a:spcBef>
              <a:spcAft>
                <a:spcPts val="0"/>
              </a:spcAft>
              <a:buNone/>
            </a:pPr>
            <a:r>
              <a:rPr lang="en" sz="3500" b="1">
                <a:solidFill>
                  <a:srgbClr val="FFFFFF"/>
                </a:solidFill>
                <a:latin typeface="Lato"/>
                <a:ea typeface="Lato"/>
                <a:cs typeface="Lato"/>
                <a:sym typeface="Lato"/>
              </a:rPr>
              <a:t>Search Engine Marketing</a:t>
            </a:r>
            <a:endParaRPr sz="3500" b="1">
              <a:solidFill>
                <a:srgbClr val="FFFFFF"/>
              </a:solidFill>
              <a:latin typeface="Lato"/>
              <a:ea typeface="Lato"/>
              <a:cs typeface="Lato"/>
              <a:sym typeface="Lato"/>
            </a:endParaRPr>
          </a:p>
        </p:txBody>
      </p:sp>
      <p:pic>
        <p:nvPicPr>
          <p:cNvPr id="359" name="Google Shape;359;p43"/>
          <p:cNvPicPr preferRelativeResize="0"/>
          <p:nvPr/>
        </p:nvPicPr>
        <p:blipFill>
          <a:blip r:embed="rId7">
            <a:alphaModFix/>
          </a:blip>
          <a:stretch>
            <a:fillRect/>
          </a:stretch>
        </p:blipFill>
        <p:spPr>
          <a:xfrm>
            <a:off x="3474300" y="3462307"/>
            <a:ext cx="2228975" cy="1029786"/>
          </a:xfrm>
          <a:prstGeom prst="rect">
            <a:avLst/>
          </a:prstGeom>
          <a:noFill/>
          <a:ln>
            <a:noFill/>
          </a:ln>
        </p:spPr>
      </p:pic>
      <p:pic>
        <p:nvPicPr>
          <p:cNvPr id="360" name="Google Shape;360;p43"/>
          <p:cNvPicPr preferRelativeResize="0"/>
          <p:nvPr/>
        </p:nvPicPr>
        <p:blipFill>
          <a:blip r:embed="rId8">
            <a:alphaModFix/>
          </a:blip>
          <a:stretch>
            <a:fillRect/>
          </a:stretch>
        </p:blipFill>
        <p:spPr>
          <a:xfrm>
            <a:off x="4000525" y="4492101"/>
            <a:ext cx="1142951" cy="3095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44"/>
          <p:cNvSpPr txBox="1"/>
          <p:nvPr/>
        </p:nvSpPr>
        <p:spPr>
          <a:xfrm>
            <a:off x="268650" y="585750"/>
            <a:ext cx="5960700" cy="892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solidFill>
                  <a:srgbClr val="B34599"/>
                </a:solidFill>
                <a:latin typeface="Lato"/>
                <a:ea typeface="Lato"/>
                <a:cs typeface="Lato"/>
                <a:sym typeface="Lato"/>
              </a:rPr>
              <a:t>Digital Marketing Partnership:</a:t>
            </a:r>
            <a:br>
              <a:rPr lang="en" sz="2000" b="1">
                <a:solidFill>
                  <a:schemeClr val="dk1"/>
                </a:solidFill>
                <a:latin typeface="Roboto Condensed"/>
                <a:ea typeface="Roboto Condensed"/>
                <a:cs typeface="Roboto Condensed"/>
                <a:sym typeface="Roboto Condensed"/>
              </a:rPr>
            </a:br>
            <a:endParaRPr sz="1600">
              <a:solidFill>
                <a:srgbClr val="435362"/>
              </a:solidFill>
              <a:latin typeface="Roboto Condensed Light"/>
              <a:ea typeface="Roboto Condensed Light"/>
              <a:cs typeface="Roboto Condensed Light"/>
              <a:sym typeface="Roboto Condensed Light"/>
            </a:endParaRPr>
          </a:p>
        </p:txBody>
      </p:sp>
      <p:sp>
        <p:nvSpPr>
          <p:cNvPr id="366" name="Google Shape;366;p44"/>
          <p:cNvSpPr txBox="1">
            <a:spLocks noGrp="1"/>
          </p:cNvSpPr>
          <p:nvPr>
            <p:ph type="body" idx="1"/>
          </p:nvPr>
        </p:nvSpPr>
        <p:spPr>
          <a:xfrm>
            <a:off x="311700" y="1200150"/>
            <a:ext cx="5055300" cy="1400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200">
              <a:solidFill>
                <a:srgbClr val="7F7F7F"/>
              </a:solidFill>
              <a:latin typeface="Lato"/>
              <a:ea typeface="Lato"/>
              <a:cs typeface="Lato"/>
              <a:sym typeface="Lato"/>
            </a:endParaRPr>
          </a:p>
          <a:p>
            <a:pPr marL="0" lvl="0" indent="0" algn="l" rtl="0">
              <a:lnSpc>
                <a:spcPct val="100000"/>
              </a:lnSpc>
              <a:spcBef>
                <a:spcPts val="0"/>
              </a:spcBef>
              <a:spcAft>
                <a:spcPts val="0"/>
              </a:spcAft>
              <a:buNone/>
            </a:pPr>
            <a:r>
              <a:rPr lang="en" sz="1200">
                <a:solidFill>
                  <a:srgbClr val="3C4043"/>
                </a:solidFill>
                <a:latin typeface="Lato"/>
                <a:ea typeface="Lato"/>
                <a:cs typeface="Lato"/>
                <a:sym typeface="Lato"/>
              </a:rPr>
              <a:t>This co-op </a:t>
            </a:r>
            <a:r>
              <a:rPr lang="en" sz="1200" b="1" i="1">
                <a:solidFill>
                  <a:srgbClr val="435362"/>
                </a:solidFill>
                <a:latin typeface="Lato"/>
                <a:ea typeface="Lato"/>
                <a:cs typeface="Lato"/>
                <a:sym typeface="Lato"/>
              </a:rPr>
              <a:t>eliminates keyword competition</a:t>
            </a:r>
            <a:r>
              <a:rPr lang="en" sz="1200">
                <a:solidFill>
                  <a:srgbClr val="3C4043"/>
                </a:solidFill>
                <a:latin typeface="Lato"/>
                <a:ea typeface="Lato"/>
                <a:cs typeface="Lato"/>
                <a:sym typeface="Lato"/>
              </a:rPr>
              <a:t> between participants and maximizes value for all partners’ marketing efforts. The program ensures partners receive a </a:t>
            </a:r>
            <a:r>
              <a:rPr lang="en" sz="1200" b="1" i="1">
                <a:solidFill>
                  <a:srgbClr val="435362"/>
                </a:solidFill>
                <a:latin typeface="Lato"/>
                <a:ea typeface="Lato"/>
                <a:cs typeface="Lato"/>
                <a:sym typeface="Lato"/>
              </a:rPr>
              <a:t>greater share</a:t>
            </a:r>
            <a:r>
              <a:rPr lang="en" sz="1200">
                <a:solidFill>
                  <a:srgbClr val="3C4043"/>
                </a:solidFill>
                <a:latin typeface="Lato"/>
                <a:ea typeface="Lato"/>
                <a:cs typeface="Lato"/>
                <a:sym typeface="Lato"/>
              </a:rPr>
              <a:t> of relevant and interested consumers going to their site rather than a competitor’s while not bidding against the CVB.</a:t>
            </a:r>
            <a:endParaRPr sz="1200">
              <a:solidFill>
                <a:srgbClr val="3C4043"/>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endParaRPr sz="1200">
              <a:solidFill>
                <a:srgbClr val="3C4043"/>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endParaRPr sz="1200" b="1">
              <a:solidFill>
                <a:srgbClr val="3C4043"/>
              </a:solidFill>
              <a:latin typeface="Lato"/>
              <a:ea typeface="Lato"/>
              <a:cs typeface="Lato"/>
              <a:sym typeface="Lato"/>
            </a:endParaRPr>
          </a:p>
          <a:p>
            <a:pPr marL="457200" lvl="0" indent="-304800" algn="l" rtl="0">
              <a:lnSpc>
                <a:spcPct val="100000"/>
              </a:lnSpc>
              <a:spcBef>
                <a:spcPts val="0"/>
              </a:spcBef>
              <a:spcAft>
                <a:spcPts val="0"/>
              </a:spcAft>
              <a:buClr>
                <a:srgbClr val="3C4043"/>
              </a:buClr>
              <a:buSzPts val="1200"/>
              <a:buFont typeface="Work Sans"/>
              <a:buChar char="●"/>
            </a:pPr>
            <a:r>
              <a:rPr lang="en" sz="1200" i="1">
                <a:solidFill>
                  <a:srgbClr val="3C4043"/>
                </a:solidFill>
                <a:latin typeface="Lato"/>
                <a:ea typeface="Lato"/>
                <a:cs typeface="Lato"/>
                <a:sym typeface="Lato"/>
              </a:rPr>
              <a:t>Explore Branson provides </a:t>
            </a:r>
            <a:r>
              <a:rPr lang="en" sz="1200" b="1" i="1">
                <a:solidFill>
                  <a:srgbClr val="435362"/>
                </a:solidFill>
                <a:latin typeface="Lato"/>
                <a:ea typeface="Lato"/>
                <a:cs typeface="Lato"/>
                <a:sym typeface="Lato"/>
              </a:rPr>
              <a:t>100% match</a:t>
            </a:r>
            <a:r>
              <a:rPr lang="en" sz="1200" i="1">
                <a:solidFill>
                  <a:srgbClr val="3C4043"/>
                </a:solidFill>
                <a:latin typeface="Lato"/>
                <a:ea typeface="Lato"/>
                <a:cs typeface="Lato"/>
                <a:sym typeface="Lato"/>
              </a:rPr>
              <a:t> funding model with a </a:t>
            </a:r>
            <a:r>
              <a:rPr lang="en" sz="1200" b="1" i="1">
                <a:solidFill>
                  <a:srgbClr val="435362"/>
                </a:solidFill>
                <a:latin typeface="Lato"/>
                <a:ea typeface="Lato"/>
                <a:cs typeface="Lato"/>
                <a:sym typeface="Lato"/>
              </a:rPr>
              <a:t>$600,000</a:t>
            </a:r>
            <a:r>
              <a:rPr lang="en" sz="1200" i="1">
                <a:solidFill>
                  <a:srgbClr val="3C4043"/>
                </a:solidFill>
                <a:latin typeface="Lato"/>
                <a:ea typeface="Lato"/>
                <a:cs typeface="Lato"/>
                <a:sym typeface="Lato"/>
              </a:rPr>
              <a:t> maximum match limit within 12 months </a:t>
            </a:r>
            <a:br>
              <a:rPr lang="en" sz="1200" i="1">
                <a:solidFill>
                  <a:srgbClr val="3C4043"/>
                </a:solidFill>
                <a:latin typeface="Lato"/>
                <a:ea typeface="Lato"/>
                <a:cs typeface="Lato"/>
                <a:sym typeface="Lato"/>
              </a:rPr>
            </a:br>
            <a:endParaRPr sz="1200" i="1">
              <a:solidFill>
                <a:srgbClr val="3C4043"/>
              </a:solidFill>
              <a:latin typeface="Lato"/>
              <a:ea typeface="Lato"/>
              <a:cs typeface="Lato"/>
              <a:sym typeface="Lato"/>
            </a:endParaRPr>
          </a:p>
          <a:p>
            <a:pPr marL="457200" lvl="0" indent="-304800" algn="l" rtl="0">
              <a:lnSpc>
                <a:spcPct val="100000"/>
              </a:lnSpc>
              <a:spcBef>
                <a:spcPts val="0"/>
              </a:spcBef>
              <a:spcAft>
                <a:spcPts val="0"/>
              </a:spcAft>
              <a:buClr>
                <a:srgbClr val="3C4043"/>
              </a:buClr>
              <a:buSzPts val="1200"/>
              <a:buFont typeface="Raleway Medium"/>
              <a:buChar char="●"/>
            </a:pPr>
            <a:r>
              <a:rPr lang="en" sz="1200" i="1">
                <a:solidFill>
                  <a:srgbClr val="3C4043"/>
                </a:solidFill>
                <a:latin typeface="Lato"/>
                <a:ea typeface="Lato"/>
                <a:cs typeface="Lato"/>
                <a:sym typeface="Lato"/>
              </a:rPr>
              <a:t>Benefit from a </a:t>
            </a:r>
            <a:r>
              <a:rPr lang="en" sz="1200" b="1" i="1">
                <a:solidFill>
                  <a:srgbClr val="435362"/>
                </a:solidFill>
                <a:latin typeface="Lato"/>
                <a:ea typeface="Lato"/>
                <a:cs typeface="Lato"/>
                <a:sym typeface="Lato"/>
              </a:rPr>
              <a:t>non-competitive</a:t>
            </a:r>
            <a:r>
              <a:rPr lang="en" sz="1200" i="1">
                <a:solidFill>
                  <a:srgbClr val="3C4043"/>
                </a:solidFill>
                <a:latin typeface="Lato"/>
                <a:ea typeface="Lato"/>
                <a:cs typeface="Lato"/>
                <a:sym typeface="Lato"/>
              </a:rPr>
              <a:t> keyword environment </a:t>
            </a:r>
            <a:br>
              <a:rPr lang="en" sz="1200" i="1">
                <a:solidFill>
                  <a:srgbClr val="3C4043"/>
                </a:solidFill>
                <a:latin typeface="Lato"/>
                <a:ea typeface="Lato"/>
                <a:cs typeface="Lato"/>
                <a:sym typeface="Lato"/>
              </a:rPr>
            </a:br>
            <a:endParaRPr sz="1200" i="1">
              <a:solidFill>
                <a:srgbClr val="3C4043"/>
              </a:solidFill>
              <a:latin typeface="Lato"/>
              <a:ea typeface="Lato"/>
              <a:cs typeface="Lato"/>
              <a:sym typeface="Lato"/>
            </a:endParaRPr>
          </a:p>
          <a:p>
            <a:pPr marL="457200" lvl="0" indent="-304800" algn="l" rtl="0">
              <a:lnSpc>
                <a:spcPct val="100000"/>
              </a:lnSpc>
              <a:spcBef>
                <a:spcPts val="0"/>
              </a:spcBef>
              <a:spcAft>
                <a:spcPts val="0"/>
              </a:spcAft>
              <a:buClr>
                <a:srgbClr val="3C4043"/>
              </a:buClr>
              <a:buSzPts val="1200"/>
              <a:buFont typeface="Work Sans"/>
              <a:buChar char="●"/>
            </a:pPr>
            <a:r>
              <a:rPr lang="en" sz="1200" b="1" i="1">
                <a:solidFill>
                  <a:srgbClr val="435362"/>
                </a:solidFill>
                <a:latin typeface="Lato"/>
                <a:ea typeface="Lato"/>
                <a:cs typeface="Lato"/>
                <a:sym typeface="Lato"/>
              </a:rPr>
              <a:t>Run Dates:</a:t>
            </a:r>
            <a:r>
              <a:rPr lang="en" sz="1200" i="1">
                <a:solidFill>
                  <a:srgbClr val="3C4043"/>
                </a:solidFill>
                <a:latin typeface="Lato"/>
                <a:ea typeface="Lato"/>
                <a:cs typeface="Lato"/>
                <a:sym typeface="Lato"/>
              </a:rPr>
              <a:t> January 1, 2023 through 2023 calendar year</a:t>
            </a:r>
            <a:endParaRPr sz="1200" i="1">
              <a:solidFill>
                <a:srgbClr val="3C4043"/>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endParaRPr sz="1200">
              <a:solidFill>
                <a:srgbClr val="3C4043"/>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r>
              <a:rPr lang="en" sz="1200">
                <a:solidFill>
                  <a:srgbClr val="3C4043"/>
                </a:solidFill>
                <a:latin typeface="Lato"/>
                <a:ea typeface="Lato"/>
                <a:cs typeface="Lato"/>
                <a:sym typeface="Lato"/>
              </a:rPr>
              <a:t>Madden Media will work with each partner to consult and create a keyword target list based on the individual goals of partners, in combination with Branson CVB KPIs.</a:t>
            </a:r>
            <a:endParaRPr sz="1200">
              <a:solidFill>
                <a:srgbClr val="435362"/>
              </a:solidFill>
              <a:latin typeface="Lato"/>
              <a:ea typeface="Lato"/>
              <a:cs typeface="Lato"/>
              <a:sym typeface="Lato"/>
            </a:endParaRPr>
          </a:p>
        </p:txBody>
      </p:sp>
      <p:pic>
        <p:nvPicPr>
          <p:cNvPr id="367" name="Google Shape;367;p44" descr="rawpixel-761483-unsplash copy.png"/>
          <p:cNvPicPr preferRelativeResize="0"/>
          <p:nvPr/>
        </p:nvPicPr>
        <p:blipFill rotWithShape="1">
          <a:blip r:embed="rId3">
            <a:alphaModFix/>
          </a:blip>
          <a:srcRect l="11373" t="5660" r="19987"/>
          <a:stretch/>
        </p:blipFill>
        <p:spPr>
          <a:xfrm>
            <a:off x="5122025" y="1123074"/>
            <a:ext cx="3826897" cy="4307649"/>
          </a:xfrm>
          <a:prstGeom prst="rect">
            <a:avLst/>
          </a:prstGeom>
          <a:noFill/>
          <a:ln>
            <a:noFill/>
          </a:ln>
        </p:spPr>
      </p:pic>
      <p:sp>
        <p:nvSpPr>
          <p:cNvPr id="368" name="Google Shape;368;p44"/>
          <p:cNvSpPr/>
          <p:nvPr/>
        </p:nvSpPr>
        <p:spPr>
          <a:xfrm rot="10800000">
            <a:off x="8124800" y="0"/>
            <a:ext cx="1028700" cy="1028700"/>
          </a:xfrm>
          <a:prstGeom prst="rtTriangle">
            <a:avLst/>
          </a:prstGeom>
          <a:solidFill>
            <a:srgbClr val="7567AD"/>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369" name="Google Shape;369;p44"/>
          <p:cNvPicPr preferRelativeResize="0"/>
          <p:nvPr/>
        </p:nvPicPr>
        <p:blipFill>
          <a:blip r:embed="rId4">
            <a:alphaModFix/>
          </a:blip>
          <a:stretch>
            <a:fillRect/>
          </a:stretch>
        </p:blipFill>
        <p:spPr>
          <a:xfrm>
            <a:off x="8448311" y="37005"/>
            <a:ext cx="675586" cy="312125"/>
          </a:xfrm>
          <a:prstGeom prst="rect">
            <a:avLst/>
          </a:prstGeom>
          <a:noFill/>
          <a:ln>
            <a:noFill/>
          </a:ln>
        </p:spPr>
      </p:pic>
      <p:pic>
        <p:nvPicPr>
          <p:cNvPr id="370" name="Google Shape;370;p44"/>
          <p:cNvPicPr preferRelativeResize="0"/>
          <p:nvPr/>
        </p:nvPicPr>
        <p:blipFill>
          <a:blip r:embed="rId5">
            <a:alphaModFix/>
          </a:blip>
          <a:stretch>
            <a:fillRect/>
          </a:stretch>
        </p:blipFill>
        <p:spPr>
          <a:xfrm>
            <a:off x="200263" y="4787675"/>
            <a:ext cx="839016" cy="228600"/>
          </a:xfrm>
          <a:prstGeom prst="rect">
            <a:avLst/>
          </a:prstGeom>
          <a:noFill/>
          <a:ln>
            <a:noFill/>
          </a:ln>
        </p:spPr>
      </p:pic>
      <p:pic>
        <p:nvPicPr>
          <p:cNvPr id="371" name="Google Shape;371;p44"/>
          <p:cNvPicPr preferRelativeResize="0"/>
          <p:nvPr/>
        </p:nvPicPr>
        <p:blipFill>
          <a:blip r:embed="rId6">
            <a:alphaModFix/>
          </a:blip>
          <a:stretch>
            <a:fillRect/>
          </a:stretch>
        </p:blipFill>
        <p:spPr>
          <a:xfrm rot="-5891450">
            <a:off x="4679801" y="274476"/>
            <a:ext cx="347950" cy="643284"/>
          </a:xfrm>
          <a:prstGeom prst="rect">
            <a:avLst/>
          </a:prstGeom>
          <a:noFill/>
          <a:ln>
            <a:noFill/>
          </a:ln>
        </p:spPr>
      </p:pic>
      <p:sp>
        <p:nvSpPr>
          <p:cNvPr id="372" name="Google Shape;372;p44"/>
          <p:cNvSpPr txBox="1"/>
          <p:nvPr/>
        </p:nvSpPr>
        <p:spPr>
          <a:xfrm rot="-421896">
            <a:off x="5132326" y="122667"/>
            <a:ext cx="3286317" cy="36938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latin typeface="Rock Salt"/>
                <a:ea typeface="Rock Salt"/>
                <a:cs typeface="Rock Salt"/>
                <a:sym typeface="Rock Salt"/>
              </a:rPr>
              <a:t>LIVE shows in Branson!</a:t>
            </a:r>
            <a:endParaRPr/>
          </a:p>
        </p:txBody>
      </p:sp>
      <p:sp>
        <p:nvSpPr>
          <p:cNvPr id="373" name="Google Shape;373;p44"/>
          <p:cNvSpPr/>
          <p:nvPr/>
        </p:nvSpPr>
        <p:spPr>
          <a:xfrm>
            <a:off x="341225" y="264425"/>
            <a:ext cx="557100" cy="47700"/>
          </a:xfrm>
          <a:prstGeom prst="rect">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45"/>
          <p:cNvSpPr txBox="1"/>
          <p:nvPr/>
        </p:nvSpPr>
        <p:spPr>
          <a:xfrm>
            <a:off x="341225" y="435650"/>
            <a:ext cx="5141400" cy="892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solidFill>
                  <a:srgbClr val="B34599"/>
                </a:solidFill>
                <a:latin typeface="Lato"/>
                <a:ea typeface="Lato"/>
                <a:cs typeface="Lato"/>
                <a:sym typeface="Lato"/>
              </a:rPr>
              <a:t>What Happened Last Year:</a:t>
            </a:r>
            <a:br>
              <a:rPr lang="en" sz="2000" b="1">
                <a:solidFill>
                  <a:schemeClr val="dk1"/>
                </a:solidFill>
                <a:latin typeface="Roboto Condensed"/>
                <a:ea typeface="Roboto Condensed"/>
                <a:cs typeface="Roboto Condensed"/>
                <a:sym typeface="Roboto Condensed"/>
              </a:rPr>
            </a:br>
            <a:r>
              <a:rPr lang="en" sz="1600">
                <a:solidFill>
                  <a:srgbClr val="435362"/>
                </a:solidFill>
                <a:latin typeface="Lato Light"/>
                <a:ea typeface="Lato Light"/>
                <a:cs typeface="Lato Light"/>
                <a:sym typeface="Lato Light"/>
              </a:rPr>
              <a:t>SEM overall partner performance through 12/31/2022</a:t>
            </a:r>
            <a:endParaRPr sz="1600">
              <a:solidFill>
                <a:srgbClr val="435362"/>
              </a:solidFill>
              <a:latin typeface="Lato Light"/>
              <a:ea typeface="Lato Light"/>
              <a:cs typeface="Lato Light"/>
              <a:sym typeface="Lato Light"/>
            </a:endParaRPr>
          </a:p>
        </p:txBody>
      </p:sp>
      <p:sp>
        <p:nvSpPr>
          <p:cNvPr id="379" name="Google Shape;379;p45"/>
          <p:cNvSpPr txBox="1">
            <a:spLocks noGrp="1"/>
          </p:cNvSpPr>
          <p:nvPr>
            <p:ph type="body" idx="1"/>
          </p:nvPr>
        </p:nvSpPr>
        <p:spPr>
          <a:xfrm>
            <a:off x="341225" y="1179975"/>
            <a:ext cx="5760000" cy="2578800"/>
          </a:xfrm>
          <a:prstGeom prst="rect">
            <a:avLst/>
          </a:prstGeom>
        </p:spPr>
        <p:txBody>
          <a:bodyPr spcFirstLastPara="1" wrap="square" lIns="91425" tIns="91425" rIns="91425" bIns="91425" anchor="t" anchorCtr="0">
            <a:noAutofit/>
          </a:bodyPr>
          <a:lstStyle/>
          <a:p>
            <a:pPr marL="457200" lvl="0" indent="-298450" algn="l" rtl="0">
              <a:lnSpc>
                <a:spcPct val="150000"/>
              </a:lnSpc>
              <a:spcBef>
                <a:spcPts val="1200"/>
              </a:spcBef>
              <a:spcAft>
                <a:spcPts val="0"/>
              </a:spcAft>
              <a:buClr>
                <a:schemeClr val="dk1"/>
              </a:buClr>
              <a:buSzPts val="1100"/>
              <a:buFont typeface="Lato"/>
              <a:buChar char="●"/>
            </a:pPr>
            <a:r>
              <a:rPr lang="en" sz="1100">
                <a:solidFill>
                  <a:schemeClr val="dk1"/>
                </a:solidFill>
                <a:latin typeface="Lato"/>
                <a:ea typeface="Lato"/>
                <a:cs typeface="Lato"/>
                <a:sym typeface="Lato"/>
              </a:rPr>
              <a:t>8.44% Overall Campaign CTR</a:t>
            </a:r>
            <a:endParaRPr sz="1100">
              <a:solidFill>
                <a:schemeClr val="dk1"/>
              </a:solidFill>
              <a:latin typeface="Lato"/>
              <a:ea typeface="Lato"/>
              <a:cs typeface="Lato"/>
              <a:sym typeface="Lato"/>
            </a:endParaRPr>
          </a:p>
          <a:p>
            <a:pPr marL="457200" lvl="0" indent="-298450" algn="l" rtl="0">
              <a:lnSpc>
                <a:spcPct val="150000"/>
              </a:lnSpc>
              <a:spcBef>
                <a:spcPts val="0"/>
              </a:spcBef>
              <a:spcAft>
                <a:spcPts val="0"/>
              </a:spcAft>
              <a:buClr>
                <a:schemeClr val="dk1"/>
              </a:buClr>
              <a:buSzPts val="1100"/>
              <a:buFont typeface="Lato"/>
              <a:buChar char="●"/>
            </a:pPr>
            <a:r>
              <a:rPr lang="en" sz="1100">
                <a:solidFill>
                  <a:schemeClr val="dk1"/>
                </a:solidFill>
                <a:latin typeface="Lato"/>
                <a:ea typeface="Lato"/>
                <a:cs typeface="Lato"/>
                <a:sym typeface="Lato"/>
              </a:rPr>
              <a:t>9.88 Million Total Impressions</a:t>
            </a:r>
            <a:endParaRPr sz="1100">
              <a:solidFill>
                <a:schemeClr val="dk1"/>
              </a:solidFill>
              <a:latin typeface="Lato"/>
              <a:ea typeface="Lato"/>
              <a:cs typeface="Lato"/>
              <a:sym typeface="Lato"/>
            </a:endParaRPr>
          </a:p>
          <a:p>
            <a:pPr marL="457200" lvl="0" indent="-298450" algn="l" rtl="0">
              <a:lnSpc>
                <a:spcPct val="150000"/>
              </a:lnSpc>
              <a:spcBef>
                <a:spcPts val="0"/>
              </a:spcBef>
              <a:spcAft>
                <a:spcPts val="0"/>
              </a:spcAft>
              <a:buClr>
                <a:schemeClr val="dk1"/>
              </a:buClr>
              <a:buSzPts val="1100"/>
              <a:buFont typeface="Lato"/>
              <a:buChar char="●"/>
            </a:pPr>
            <a:r>
              <a:rPr lang="en" sz="1100">
                <a:solidFill>
                  <a:schemeClr val="dk1"/>
                </a:solidFill>
                <a:latin typeface="Lato"/>
                <a:ea typeface="Lato"/>
                <a:cs typeface="Lato"/>
                <a:sym typeface="Lato"/>
              </a:rPr>
              <a:t>541K Total Clicks</a:t>
            </a:r>
            <a:endParaRPr sz="1100">
              <a:solidFill>
                <a:schemeClr val="dk1"/>
              </a:solidFill>
              <a:latin typeface="Lato"/>
              <a:ea typeface="Lato"/>
              <a:cs typeface="Lato"/>
              <a:sym typeface="Lato"/>
            </a:endParaRPr>
          </a:p>
          <a:p>
            <a:pPr marL="457200" lvl="0" indent="0" algn="l" rtl="0">
              <a:spcBef>
                <a:spcPts val="1200"/>
              </a:spcBef>
              <a:spcAft>
                <a:spcPts val="0"/>
              </a:spcAft>
              <a:buNone/>
            </a:pPr>
            <a:endParaRPr sz="1200">
              <a:solidFill>
                <a:srgbClr val="3C4043"/>
              </a:solidFill>
              <a:latin typeface="Lato"/>
              <a:ea typeface="Lato"/>
              <a:cs typeface="Lato"/>
              <a:sym typeface="Lato"/>
            </a:endParaRPr>
          </a:p>
          <a:p>
            <a:pPr marL="457200" lvl="0" indent="0" algn="l" rtl="0">
              <a:lnSpc>
                <a:spcPct val="110000"/>
              </a:lnSpc>
              <a:spcBef>
                <a:spcPts val="1200"/>
              </a:spcBef>
              <a:spcAft>
                <a:spcPts val="0"/>
              </a:spcAft>
              <a:buNone/>
            </a:pPr>
            <a:br>
              <a:rPr lang="en" sz="1200">
                <a:solidFill>
                  <a:srgbClr val="3C4043"/>
                </a:solidFill>
                <a:latin typeface="Lato"/>
                <a:ea typeface="Lato"/>
                <a:cs typeface="Lato"/>
                <a:sym typeface="Lato"/>
              </a:rPr>
            </a:br>
            <a:r>
              <a:rPr lang="en" sz="1200">
                <a:solidFill>
                  <a:srgbClr val="3C4043"/>
                </a:solidFill>
                <a:latin typeface="Lato"/>
                <a:ea typeface="Lato"/>
                <a:cs typeface="Lato"/>
                <a:sym typeface="Lato"/>
              </a:rPr>
              <a:t> </a:t>
            </a:r>
            <a:endParaRPr sz="1200">
              <a:solidFill>
                <a:srgbClr val="435362"/>
              </a:solidFill>
              <a:latin typeface="Lato"/>
              <a:ea typeface="Lato"/>
              <a:cs typeface="Lato"/>
              <a:sym typeface="Lato"/>
            </a:endParaRPr>
          </a:p>
        </p:txBody>
      </p:sp>
      <p:sp>
        <p:nvSpPr>
          <p:cNvPr id="380" name="Google Shape;380;p45"/>
          <p:cNvSpPr/>
          <p:nvPr/>
        </p:nvSpPr>
        <p:spPr>
          <a:xfrm rot="10800000">
            <a:off x="8124800" y="0"/>
            <a:ext cx="1028700" cy="1028700"/>
          </a:xfrm>
          <a:prstGeom prst="rtTriangle">
            <a:avLst/>
          </a:prstGeom>
          <a:solidFill>
            <a:srgbClr val="7567AD"/>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381" name="Google Shape;381;p45"/>
          <p:cNvPicPr preferRelativeResize="0"/>
          <p:nvPr/>
        </p:nvPicPr>
        <p:blipFill>
          <a:blip r:embed="rId3">
            <a:alphaModFix/>
          </a:blip>
          <a:stretch>
            <a:fillRect/>
          </a:stretch>
        </p:blipFill>
        <p:spPr>
          <a:xfrm>
            <a:off x="8448311" y="37005"/>
            <a:ext cx="675586" cy="312125"/>
          </a:xfrm>
          <a:prstGeom prst="rect">
            <a:avLst/>
          </a:prstGeom>
          <a:noFill/>
          <a:ln>
            <a:noFill/>
          </a:ln>
        </p:spPr>
      </p:pic>
      <p:pic>
        <p:nvPicPr>
          <p:cNvPr id="382" name="Google Shape;382;p45"/>
          <p:cNvPicPr preferRelativeResize="0"/>
          <p:nvPr/>
        </p:nvPicPr>
        <p:blipFill>
          <a:blip r:embed="rId4">
            <a:alphaModFix/>
          </a:blip>
          <a:stretch>
            <a:fillRect/>
          </a:stretch>
        </p:blipFill>
        <p:spPr>
          <a:xfrm>
            <a:off x="200263" y="4787675"/>
            <a:ext cx="839016" cy="228600"/>
          </a:xfrm>
          <a:prstGeom prst="rect">
            <a:avLst/>
          </a:prstGeom>
          <a:noFill/>
          <a:ln>
            <a:noFill/>
          </a:ln>
        </p:spPr>
      </p:pic>
      <p:sp>
        <p:nvSpPr>
          <p:cNvPr id="383" name="Google Shape;383;p45"/>
          <p:cNvSpPr/>
          <p:nvPr/>
        </p:nvSpPr>
        <p:spPr>
          <a:xfrm>
            <a:off x="341225" y="264425"/>
            <a:ext cx="557100" cy="47700"/>
          </a:xfrm>
          <a:prstGeom prst="rect">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5"/>
          <p:cNvSpPr txBox="1"/>
          <p:nvPr/>
        </p:nvSpPr>
        <p:spPr>
          <a:xfrm>
            <a:off x="6518850" y="2007600"/>
            <a:ext cx="2043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385" name="Google Shape;385;p45"/>
          <p:cNvPicPr preferRelativeResize="0"/>
          <p:nvPr/>
        </p:nvPicPr>
        <p:blipFill>
          <a:blip r:embed="rId5">
            <a:alphaModFix/>
          </a:blip>
          <a:stretch>
            <a:fillRect/>
          </a:stretch>
        </p:blipFill>
        <p:spPr>
          <a:xfrm>
            <a:off x="3115119" y="2407799"/>
            <a:ext cx="1594012" cy="801167"/>
          </a:xfrm>
          <a:prstGeom prst="rect">
            <a:avLst/>
          </a:prstGeom>
          <a:noFill/>
          <a:ln>
            <a:noFill/>
          </a:ln>
        </p:spPr>
      </p:pic>
      <p:pic>
        <p:nvPicPr>
          <p:cNvPr id="386" name="Google Shape;386;p45"/>
          <p:cNvPicPr preferRelativeResize="0"/>
          <p:nvPr/>
        </p:nvPicPr>
        <p:blipFill>
          <a:blip r:embed="rId6">
            <a:alphaModFix/>
          </a:blip>
          <a:stretch>
            <a:fillRect/>
          </a:stretch>
        </p:blipFill>
        <p:spPr>
          <a:xfrm>
            <a:off x="5536277" y="3486162"/>
            <a:ext cx="1327310" cy="1087866"/>
          </a:xfrm>
          <a:prstGeom prst="rect">
            <a:avLst/>
          </a:prstGeom>
          <a:noFill/>
          <a:ln>
            <a:noFill/>
          </a:ln>
        </p:spPr>
      </p:pic>
      <p:pic>
        <p:nvPicPr>
          <p:cNvPr id="387" name="Google Shape;387;p45"/>
          <p:cNvPicPr preferRelativeResize="0"/>
          <p:nvPr/>
        </p:nvPicPr>
        <p:blipFill>
          <a:blip r:embed="rId7">
            <a:alphaModFix/>
          </a:blip>
          <a:stretch>
            <a:fillRect/>
          </a:stretch>
        </p:blipFill>
        <p:spPr>
          <a:xfrm>
            <a:off x="5269905" y="3058980"/>
            <a:ext cx="2623433" cy="492147"/>
          </a:xfrm>
          <a:prstGeom prst="rect">
            <a:avLst/>
          </a:prstGeom>
          <a:noFill/>
          <a:ln>
            <a:noFill/>
          </a:ln>
        </p:spPr>
      </p:pic>
      <p:pic>
        <p:nvPicPr>
          <p:cNvPr id="388" name="Google Shape;388;p45"/>
          <p:cNvPicPr preferRelativeResize="0"/>
          <p:nvPr/>
        </p:nvPicPr>
        <p:blipFill>
          <a:blip r:embed="rId8">
            <a:alphaModFix/>
          </a:blip>
          <a:stretch>
            <a:fillRect/>
          </a:stretch>
        </p:blipFill>
        <p:spPr>
          <a:xfrm>
            <a:off x="1094225" y="2434419"/>
            <a:ext cx="2138835" cy="521551"/>
          </a:xfrm>
          <a:prstGeom prst="rect">
            <a:avLst/>
          </a:prstGeom>
          <a:noFill/>
          <a:ln>
            <a:noFill/>
          </a:ln>
        </p:spPr>
      </p:pic>
      <p:pic>
        <p:nvPicPr>
          <p:cNvPr id="389" name="Google Shape;389;p45"/>
          <p:cNvPicPr preferRelativeResize="0"/>
          <p:nvPr/>
        </p:nvPicPr>
        <p:blipFill>
          <a:blip r:embed="rId9">
            <a:alphaModFix/>
          </a:blip>
          <a:stretch>
            <a:fillRect/>
          </a:stretch>
        </p:blipFill>
        <p:spPr>
          <a:xfrm>
            <a:off x="3343626" y="3109666"/>
            <a:ext cx="1860675" cy="638977"/>
          </a:xfrm>
          <a:prstGeom prst="rect">
            <a:avLst/>
          </a:prstGeom>
          <a:noFill/>
          <a:ln>
            <a:noFill/>
          </a:ln>
        </p:spPr>
      </p:pic>
      <p:pic>
        <p:nvPicPr>
          <p:cNvPr id="390" name="Google Shape;390;p45"/>
          <p:cNvPicPr preferRelativeResize="0"/>
          <p:nvPr/>
        </p:nvPicPr>
        <p:blipFill>
          <a:blip r:embed="rId10">
            <a:alphaModFix/>
          </a:blip>
          <a:stretch>
            <a:fillRect/>
          </a:stretch>
        </p:blipFill>
        <p:spPr>
          <a:xfrm>
            <a:off x="5770924" y="2413892"/>
            <a:ext cx="2062013" cy="638977"/>
          </a:xfrm>
          <a:prstGeom prst="rect">
            <a:avLst/>
          </a:prstGeom>
          <a:noFill/>
          <a:ln>
            <a:noFill/>
          </a:ln>
        </p:spPr>
      </p:pic>
      <p:pic>
        <p:nvPicPr>
          <p:cNvPr id="391" name="Google Shape;391;p45"/>
          <p:cNvPicPr preferRelativeResize="0"/>
          <p:nvPr/>
        </p:nvPicPr>
        <p:blipFill>
          <a:blip r:embed="rId11">
            <a:alphaModFix/>
          </a:blip>
          <a:stretch>
            <a:fillRect/>
          </a:stretch>
        </p:blipFill>
        <p:spPr>
          <a:xfrm>
            <a:off x="2050227" y="3167104"/>
            <a:ext cx="1153887" cy="708349"/>
          </a:xfrm>
          <a:prstGeom prst="rect">
            <a:avLst/>
          </a:prstGeom>
          <a:noFill/>
          <a:ln>
            <a:noFill/>
          </a:ln>
        </p:spPr>
      </p:pic>
      <p:pic>
        <p:nvPicPr>
          <p:cNvPr id="392" name="Google Shape;392;p45"/>
          <p:cNvPicPr preferRelativeResize="0"/>
          <p:nvPr/>
        </p:nvPicPr>
        <p:blipFill>
          <a:blip r:embed="rId12">
            <a:alphaModFix/>
          </a:blip>
          <a:stretch>
            <a:fillRect/>
          </a:stretch>
        </p:blipFill>
        <p:spPr>
          <a:xfrm>
            <a:off x="1148399" y="3050616"/>
            <a:ext cx="833491" cy="638977"/>
          </a:xfrm>
          <a:prstGeom prst="rect">
            <a:avLst/>
          </a:prstGeom>
          <a:noFill/>
          <a:ln>
            <a:noFill/>
          </a:ln>
        </p:spPr>
      </p:pic>
      <p:pic>
        <p:nvPicPr>
          <p:cNvPr id="393" name="Google Shape;393;p45"/>
          <p:cNvPicPr preferRelativeResize="0"/>
          <p:nvPr/>
        </p:nvPicPr>
        <p:blipFill>
          <a:blip r:embed="rId13">
            <a:alphaModFix/>
          </a:blip>
          <a:stretch>
            <a:fillRect/>
          </a:stretch>
        </p:blipFill>
        <p:spPr>
          <a:xfrm>
            <a:off x="3094166" y="3930154"/>
            <a:ext cx="2228407" cy="669505"/>
          </a:xfrm>
          <a:prstGeom prst="rect">
            <a:avLst/>
          </a:prstGeom>
          <a:noFill/>
          <a:ln>
            <a:noFill/>
          </a:ln>
        </p:spPr>
      </p:pic>
      <p:pic>
        <p:nvPicPr>
          <p:cNvPr id="394" name="Google Shape;394;p45"/>
          <p:cNvPicPr preferRelativeResize="0"/>
          <p:nvPr/>
        </p:nvPicPr>
        <p:blipFill>
          <a:blip r:embed="rId14">
            <a:alphaModFix/>
          </a:blip>
          <a:stretch>
            <a:fillRect/>
          </a:stretch>
        </p:blipFill>
        <p:spPr>
          <a:xfrm>
            <a:off x="985013" y="3854529"/>
            <a:ext cx="1473687" cy="521551"/>
          </a:xfrm>
          <a:prstGeom prst="rect">
            <a:avLst/>
          </a:prstGeom>
          <a:noFill/>
          <a:ln>
            <a:noFill/>
          </a:ln>
        </p:spPr>
      </p:pic>
      <p:pic>
        <p:nvPicPr>
          <p:cNvPr id="395" name="Google Shape;395;p45"/>
          <p:cNvPicPr preferRelativeResize="0"/>
          <p:nvPr/>
        </p:nvPicPr>
        <p:blipFill>
          <a:blip r:embed="rId15">
            <a:alphaModFix/>
          </a:blip>
          <a:stretch>
            <a:fillRect/>
          </a:stretch>
        </p:blipFill>
        <p:spPr>
          <a:xfrm>
            <a:off x="4739137" y="2540517"/>
            <a:ext cx="627514" cy="38573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46"/>
          <p:cNvSpPr txBox="1"/>
          <p:nvPr/>
        </p:nvSpPr>
        <p:spPr>
          <a:xfrm>
            <a:off x="341225" y="588050"/>
            <a:ext cx="5141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b="1">
                <a:solidFill>
                  <a:srgbClr val="B34599"/>
                </a:solidFill>
                <a:latin typeface="Lato"/>
                <a:ea typeface="Lato"/>
                <a:cs typeface="Lato"/>
                <a:sym typeface="Lato"/>
              </a:rPr>
              <a:t>2023 SEM Partners to date:</a:t>
            </a:r>
            <a:endParaRPr sz="1600">
              <a:solidFill>
                <a:srgbClr val="435362"/>
              </a:solidFill>
              <a:latin typeface="Lato Light"/>
              <a:ea typeface="Lato Light"/>
              <a:cs typeface="Lato Light"/>
              <a:sym typeface="Lato Light"/>
            </a:endParaRPr>
          </a:p>
        </p:txBody>
      </p:sp>
      <p:sp>
        <p:nvSpPr>
          <p:cNvPr id="401" name="Google Shape;401;p46"/>
          <p:cNvSpPr/>
          <p:nvPr/>
        </p:nvSpPr>
        <p:spPr>
          <a:xfrm rot="10800000">
            <a:off x="8124800" y="0"/>
            <a:ext cx="1028700" cy="1028700"/>
          </a:xfrm>
          <a:prstGeom prst="rtTriangle">
            <a:avLst/>
          </a:prstGeom>
          <a:solidFill>
            <a:srgbClr val="7567AD"/>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402" name="Google Shape;402;p46"/>
          <p:cNvPicPr preferRelativeResize="0"/>
          <p:nvPr/>
        </p:nvPicPr>
        <p:blipFill>
          <a:blip r:embed="rId3">
            <a:alphaModFix/>
          </a:blip>
          <a:stretch>
            <a:fillRect/>
          </a:stretch>
        </p:blipFill>
        <p:spPr>
          <a:xfrm>
            <a:off x="8448311" y="37005"/>
            <a:ext cx="675586" cy="312125"/>
          </a:xfrm>
          <a:prstGeom prst="rect">
            <a:avLst/>
          </a:prstGeom>
          <a:noFill/>
          <a:ln>
            <a:noFill/>
          </a:ln>
        </p:spPr>
      </p:pic>
      <p:pic>
        <p:nvPicPr>
          <p:cNvPr id="403" name="Google Shape;403;p46"/>
          <p:cNvPicPr preferRelativeResize="0"/>
          <p:nvPr/>
        </p:nvPicPr>
        <p:blipFill>
          <a:blip r:embed="rId4">
            <a:alphaModFix/>
          </a:blip>
          <a:stretch>
            <a:fillRect/>
          </a:stretch>
        </p:blipFill>
        <p:spPr>
          <a:xfrm>
            <a:off x="200263" y="4787675"/>
            <a:ext cx="839016" cy="228600"/>
          </a:xfrm>
          <a:prstGeom prst="rect">
            <a:avLst/>
          </a:prstGeom>
          <a:noFill/>
          <a:ln>
            <a:noFill/>
          </a:ln>
        </p:spPr>
      </p:pic>
      <p:sp>
        <p:nvSpPr>
          <p:cNvPr id="404" name="Google Shape;404;p46"/>
          <p:cNvSpPr/>
          <p:nvPr/>
        </p:nvSpPr>
        <p:spPr>
          <a:xfrm>
            <a:off x="341225" y="264425"/>
            <a:ext cx="557100" cy="47700"/>
          </a:xfrm>
          <a:prstGeom prst="rect">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6"/>
          <p:cNvSpPr txBox="1"/>
          <p:nvPr/>
        </p:nvSpPr>
        <p:spPr>
          <a:xfrm>
            <a:off x="6366450" y="1779000"/>
            <a:ext cx="2043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406" name="Google Shape;406;p46"/>
          <p:cNvPicPr preferRelativeResize="0"/>
          <p:nvPr/>
        </p:nvPicPr>
        <p:blipFill>
          <a:blip r:embed="rId5">
            <a:alphaModFix/>
          </a:blip>
          <a:stretch>
            <a:fillRect/>
          </a:stretch>
        </p:blipFill>
        <p:spPr>
          <a:xfrm>
            <a:off x="6679277" y="3257562"/>
            <a:ext cx="1327310" cy="1087866"/>
          </a:xfrm>
          <a:prstGeom prst="rect">
            <a:avLst/>
          </a:prstGeom>
          <a:noFill/>
          <a:ln>
            <a:noFill/>
          </a:ln>
        </p:spPr>
      </p:pic>
      <p:pic>
        <p:nvPicPr>
          <p:cNvPr id="407" name="Google Shape;407;p46"/>
          <p:cNvPicPr preferRelativeResize="0"/>
          <p:nvPr/>
        </p:nvPicPr>
        <p:blipFill>
          <a:blip r:embed="rId6">
            <a:alphaModFix/>
          </a:blip>
          <a:stretch>
            <a:fillRect/>
          </a:stretch>
        </p:blipFill>
        <p:spPr>
          <a:xfrm>
            <a:off x="5117505" y="2830380"/>
            <a:ext cx="2623433" cy="492147"/>
          </a:xfrm>
          <a:prstGeom prst="rect">
            <a:avLst/>
          </a:prstGeom>
          <a:noFill/>
          <a:ln>
            <a:noFill/>
          </a:ln>
        </p:spPr>
      </p:pic>
      <p:pic>
        <p:nvPicPr>
          <p:cNvPr id="408" name="Google Shape;408;p46"/>
          <p:cNvPicPr preferRelativeResize="0"/>
          <p:nvPr/>
        </p:nvPicPr>
        <p:blipFill>
          <a:blip r:embed="rId7">
            <a:alphaModFix/>
          </a:blip>
          <a:stretch>
            <a:fillRect/>
          </a:stretch>
        </p:blipFill>
        <p:spPr>
          <a:xfrm>
            <a:off x="2800500" y="1419544"/>
            <a:ext cx="2138835" cy="521551"/>
          </a:xfrm>
          <a:prstGeom prst="rect">
            <a:avLst/>
          </a:prstGeom>
          <a:noFill/>
          <a:ln>
            <a:noFill/>
          </a:ln>
        </p:spPr>
      </p:pic>
      <p:pic>
        <p:nvPicPr>
          <p:cNvPr id="409" name="Google Shape;409;p46"/>
          <p:cNvPicPr preferRelativeResize="0"/>
          <p:nvPr/>
        </p:nvPicPr>
        <p:blipFill>
          <a:blip r:embed="rId8">
            <a:alphaModFix/>
          </a:blip>
          <a:stretch>
            <a:fillRect/>
          </a:stretch>
        </p:blipFill>
        <p:spPr>
          <a:xfrm>
            <a:off x="3191226" y="2881066"/>
            <a:ext cx="1860675" cy="638977"/>
          </a:xfrm>
          <a:prstGeom prst="rect">
            <a:avLst/>
          </a:prstGeom>
          <a:noFill/>
          <a:ln>
            <a:noFill/>
          </a:ln>
        </p:spPr>
      </p:pic>
      <p:pic>
        <p:nvPicPr>
          <p:cNvPr id="410" name="Google Shape;410;p46"/>
          <p:cNvPicPr preferRelativeResize="0"/>
          <p:nvPr/>
        </p:nvPicPr>
        <p:blipFill>
          <a:blip r:embed="rId9">
            <a:alphaModFix/>
          </a:blip>
          <a:stretch>
            <a:fillRect/>
          </a:stretch>
        </p:blipFill>
        <p:spPr>
          <a:xfrm>
            <a:off x="5618524" y="2185292"/>
            <a:ext cx="2062013" cy="638977"/>
          </a:xfrm>
          <a:prstGeom prst="rect">
            <a:avLst/>
          </a:prstGeom>
          <a:noFill/>
          <a:ln>
            <a:noFill/>
          </a:ln>
        </p:spPr>
      </p:pic>
      <p:pic>
        <p:nvPicPr>
          <p:cNvPr id="411" name="Google Shape;411;p46"/>
          <p:cNvPicPr preferRelativeResize="0"/>
          <p:nvPr/>
        </p:nvPicPr>
        <p:blipFill>
          <a:blip r:embed="rId10">
            <a:alphaModFix/>
          </a:blip>
          <a:stretch>
            <a:fillRect/>
          </a:stretch>
        </p:blipFill>
        <p:spPr>
          <a:xfrm>
            <a:off x="832613" y="3625929"/>
            <a:ext cx="1473687" cy="521551"/>
          </a:xfrm>
          <a:prstGeom prst="rect">
            <a:avLst/>
          </a:prstGeom>
          <a:noFill/>
          <a:ln>
            <a:noFill/>
          </a:ln>
        </p:spPr>
      </p:pic>
      <p:pic>
        <p:nvPicPr>
          <p:cNvPr id="412" name="Google Shape;412;p46"/>
          <p:cNvPicPr preferRelativeResize="0"/>
          <p:nvPr/>
        </p:nvPicPr>
        <p:blipFill>
          <a:blip r:embed="rId11">
            <a:alphaModFix/>
          </a:blip>
          <a:stretch>
            <a:fillRect/>
          </a:stretch>
        </p:blipFill>
        <p:spPr>
          <a:xfrm>
            <a:off x="4413585" y="2205500"/>
            <a:ext cx="800665" cy="492149"/>
          </a:xfrm>
          <a:prstGeom prst="rect">
            <a:avLst/>
          </a:prstGeom>
          <a:noFill/>
          <a:ln>
            <a:noFill/>
          </a:ln>
        </p:spPr>
      </p:pic>
      <p:pic>
        <p:nvPicPr>
          <p:cNvPr id="413" name="Google Shape;413;p46"/>
          <p:cNvPicPr preferRelativeResize="0"/>
          <p:nvPr/>
        </p:nvPicPr>
        <p:blipFill>
          <a:blip r:embed="rId12">
            <a:alphaModFix/>
          </a:blip>
          <a:stretch>
            <a:fillRect/>
          </a:stretch>
        </p:blipFill>
        <p:spPr>
          <a:xfrm>
            <a:off x="3615873" y="3862025"/>
            <a:ext cx="1390600" cy="363315"/>
          </a:xfrm>
          <a:prstGeom prst="rect">
            <a:avLst/>
          </a:prstGeom>
          <a:noFill/>
          <a:ln>
            <a:noFill/>
          </a:ln>
        </p:spPr>
      </p:pic>
      <p:pic>
        <p:nvPicPr>
          <p:cNvPr id="414" name="Google Shape;414;p46"/>
          <p:cNvPicPr preferRelativeResize="0"/>
          <p:nvPr/>
        </p:nvPicPr>
        <p:blipFill>
          <a:blip r:embed="rId13">
            <a:alphaModFix/>
          </a:blip>
          <a:stretch>
            <a:fillRect/>
          </a:stretch>
        </p:blipFill>
        <p:spPr>
          <a:xfrm>
            <a:off x="4405925" y="3588450"/>
            <a:ext cx="2870791" cy="1028700"/>
          </a:xfrm>
          <a:prstGeom prst="rect">
            <a:avLst/>
          </a:prstGeom>
          <a:noFill/>
          <a:ln>
            <a:noFill/>
          </a:ln>
        </p:spPr>
      </p:pic>
      <p:pic>
        <p:nvPicPr>
          <p:cNvPr id="415" name="Google Shape;415;p46"/>
          <p:cNvPicPr preferRelativeResize="0"/>
          <p:nvPr/>
        </p:nvPicPr>
        <p:blipFill>
          <a:blip r:embed="rId14">
            <a:alphaModFix/>
          </a:blip>
          <a:stretch>
            <a:fillRect/>
          </a:stretch>
        </p:blipFill>
        <p:spPr>
          <a:xfrm>
            <a:off x="1242192" y="1669175"/>
            <a:ext cx="1228109" cy="819149"/>
          </a:xfrm>
          <a:prstGeom prst="rect">
            <a:avLst/>
          </a:prstGeom>
          <a:noFill/>
          <a:ln>
            <a:noFill/>
          </a:ln>
        </p:spPr>
      </p:pic>
      <p:pic>
        <p:nvPicPr>
          <p:cNvPr id="416" name="Google Shape;416;p46"/>
          <p:cNvPicPr preferRelativeResize="0"/>
          <p:nvPr/>
        </p:nvPicPr>
        <p:blipFill>
          <a:blip r:embed="rId15">
            <a:alphaModFix/>
          </a:blip>
          <a:stretch>
            <a:fillRect/>
          </a:stretch>
        </p:blipFill>
        <p:spPr>
          <a:xfrm>
            <a:off x="2224925" y="2139752"/>
            <a:ext cx="1390600" cy="730061"/>
          </a:xfrm>
          <a:prstGeom prst="rect">
            <a:avLst/>
          </a:prstGeom>
          <a:noFill/>
          <a:ln>
            <a:noFill/>
          </a:ln>
        </p:spPr>
      </p:pic>
      <p:pic>
        <p:nvPicPr>
          <p:cNvPr id="417" name="Google Shape;417;p46"/>
          <p:cNvPicPr preferRelativeResize="0"/>
          <p:nvPr/>
        </p:nvPicPr>
        <p:blipFill>
          <a:blip r:embed="rId16">
            <a:alphaModFix/>
          </a:blip>
          <a:stretch>
            <a:fillRect/>
          </a:stretch>
        </p:blipFill>
        <p:spPr>
          <a:xfrm>
            <a:off x="2405875" y="3625937"/>
            <a:ext cx="1028699" cy="1028699"/>
          </a:xfrm>
          <a:prstGeom prst="rect">
            <a:avLst/>
          </a:prstGeom>
          <a:noFill/>
          <a:ln>
            <a:noFill/>
          </a:ln>
        </p:spPr>
      </p:pic>
      <p:pic>
        <p:nvPicPr>
          <p:cNvPr id="418" name="Google Shape;418;p46"/>
          <p:cNvPicPr preferRelativeResize="0"/>
          <p:nvPr/>
        </p:nvPicPr>
        <p:blipFill>
          <a:blip r:embed="rId17">
            <a:alphaModFix/>
          </a:blip>
          <a:stretch>
            <a:fillRect/>
          </a:stretch>
        </p:blipFill>
        <p:spPr>
          <a:xfrm>
            <a:off x="6627073" y="1516775"/>
            <a:ext cx="2043300" cy="578044"/>
          </a:xfrm>
          <a:prstGeom prst="rect">
            <a:avLst/>
          </a:prstGeom>
          <a:noFill/>
          <a:ln>
            <a:noFill/>
          </a:ln>
        </p:spPr>
      </p:pic>
      <p:pic>
        <p:nvPicPr>
          <p:cNvPr id="419" name="Google Shape;419;p46"/>
          <p:cNvPicPr preferRelativeResize="0"/>
          <p:nvPr/>
        </p:nvPicPr>
        <p:blipFill>
          <a:blip r:embed="rId18">
            <a:alphaModFix/>
          </a:blip>
          <a:stretch>
            <a:fillRect/>
          </a:stretch>
        </p:blipFill>
        <p:spPr>
          <a:xfrm>
            <a:off x="5214050" y="1372926"/>
            <a:ext cx="1196831" cy="730075"/>
          </a:xfrm>
          <a:prstGeom prst="rect">
            <a:avLst/>
          </a:prstGeom>
          <a:noFill/>
          <a:ln>
            <a:noFill/>
          </a:ln>
        </p:spPr>
      </p:pic>
      <p:pic>
        <p:nvPicPr>
          <p:cNvPr id="420" name="Google Shape;420;p46"/>
          <p:cNvPicPr preferRelativeResize="0"/>
          <p:nvPr/>
        </p:nvPicPr>
        <p:blipFill>
          <a:blip r:embed="rId19">
            <a:alphaModFix/>
          </a:blip>
          <a:stretch>
            <a:fillRect/>
          </a:stretch>
        </p:blipFill>
        <p:spPr>
          <a:xfrm>
            <a:off x="1027750" y="2879770"/>
            <a:ext cx="1657001" cy="593759"/>
          </a:xfrm>
          <a:prstGeom prst="rect">
            <a:avLst/>
          </a:prstGeom>
          <a:noFill/>
          <a:ln>
            <a:noFill/>
          </a:ln>
        </p:spPr>
      </p:pic>
      <p:pic>
        <p:nvPicPr>
          <p:cNvPr id="421" name="Google Shape;421;p46"/>
          <p:cNvPicPr preferRelativeResize="0"/>
          <p:nvPr/>
        </p:nvPicPr>
        <p:blipFill>
          <a:blip r:embed="rId20">
            <a:alphaModFix/>
          </a:blip>
          <a:stretch>
            <a:fillRect/>
          </a:stretch>
        </p:blipFill>
        <p:spPr>
          <a:xfrm rot="-4860585">
            <a:off x="4028376" y="316801"/>
            <a:ext cx="347950" cy="643283"/>
          </a:xfrm>
          <a:prstGeom prst="rect">
            <a:avLst/>
          </a:prstGeom>
          <a:noFill/>
          <a:ln>
            <a:noFill/>
          </a:ln>
        </p:spPr>
      </p:pic>
      <p:sp>
        <p:nvSpPr>
          <p:cNvPr id="422" name="Google Shape;422;p46"/>
          <p:cNvSpPr txBox="1"/>
          <p:nvPr/>
        </p:nvSpPr>
        <p:spPr>
          <a:xfrm rot="-421896">
            <a:off x="4488251" y="255992"/>
            <a:ext cx="3286317" cy="36938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dirty="0">
                <a:solidFill>
                  <a:schemeClr val="dk1"/>
                </a:solidFill>
                <a:latin typeface="Rock Salt"/>
                <a:ea typeface="Rock Salt"/>
                <a:cs typeface="Rock Salt"/>
                <a:sym typeface="Rock Salt"/>
              </a:rPr>
              <a:t>Ask How to Get Involved!</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27" name="Google Shape;427;p47"/>
          <p:cNvPicPr preferRelativeResize="0"/>
          <p:nvPr/>
        </p:nvPicPr>
        <p:blipFill rotWithShape="1">
          <a:blip r:embed="rId3">
            <a:alphaModFix/>
          </a:blip>
          <a:srcRect t="7834" b="7834"/>
          <a:stretch/>
        </p:blipFill>
        <p:spPr>
          <a:xfrm>
            <a:off x="0" y="0"/>
            <a:ext cx="9144003" cy="5143500"/>
          </a:xfrm>
          <a:prstGeom prst="rect">
            <a:avLst/>
          </a:prstGeom>
          <a:noFill/>
          <a:ln>
            <a:noFill/>
          </a:ln>
        </p:spPr>
      </p:pic>
      <p:pic>
        <p:nvPicPr>
          <p:cNvPr id="428" name="Google Shape;428;p47" descr="gray.png"/>
          <p:cNvPicPr preferRelativeResize="0"/>
          <p:nvPr/>
        </p:nvPicPr>
        <p:blipFill rotWithShape="1">
          <a:blip r:embed="rId4">
            <a:alphaModFix amt="70000"/>
          </a:blip>
          <a:srcRect/>
          <a:stretch/>
        </p:blipFill>
        <p:spPr>
          <a:xfrm rot="10800000" flipH="1">
            <a:off x="50" y="0"/>
            <a:ext cx="5069400" cy="5143500"/>
          </a:xfrm>
          <a:prstGeom prst="rect">
            <a:avLst/>
          </a:prstGeom>
          <a:noFill/>
          <a:ln>
            <a:noFill/>
          </a:ln>
        </p:spPr>
      </p:pic>
      <p:pic>
        <p:nvPicPr>
          <p:cNvPr id="429" name="Google Shape;429;p47"/>
          <p:cNvPicPr preferRelativeResize="0"/>
          <p:nvPr/>
        </p:nvPicPr>
        <p:blipFill rotWithShape="1">
          <a:blip r:embed="rId5">
            <a:alphaModFix amt="20000"/>
          </a:blip>
          <a:srcRect l="1786" r="76108"/>
          <a:stretch/>
        </p:blipFill>
        <p:spPr>
          <a:xfrm>
            <a:off x="0" y="2699475"/>
            <a:ext cx="1868200" cy="2303276"/>
          </a:xfrm>
          <a:prstGeom prst="rect">
            <a:avLst/>
          </a:prstGeom>
          <a:noFill/>
          <a:ln>
            <a:noFill/>
          </a:ln>
        </p:spPr>
      </p:pic>
      <p:pic>
        <p:nvPicPr>
          <p:cNvPr id="430" name="Google Shape;430;p47"/>
          <p:cNvPicPr preferRelativeResize="0"/>
          <p:nvPr/>
        </p:nvPicPr>
        <p:blipFill rotWithShape="1">
          <a:blip r:embed="rId6">
            <a:alphaModFix/>
          </a:blip>
          <a:srcRect l="1370" t="1437" r="1438" b="1437"/>
          <a:stretch/>
        </p:blipFill>
        <p:spPr>
          <a:xfrm>
            <a:off x="-53637" y="-37688"/>
            <a:ext cx="9284850" cy="5218874"/>
          </a:xfrm>
          <a:prstGeom prst="rect">
            <a:avLst/>
          </a:prstGeom>
          <a:noFill/>
          <a:ln>
            <a:noFill/>
          </a:ln>
        </p:spPr>
      </p:pic>
      <p:sp>
        <p:nvSpPr>
          <p:cNvPr id="431" name="Google Shape;431;p47"/>
          <p:cNvSpPr txBox="1"/>
          <p:nvPr/>
        </p:nvSpPr>
        <p:spPr>
          <a:xfrm>
            <a:off x="438425" y="869075"/>
            <a:ext cx="8300700" cy="726900"/>
          </a:xfrm>
          <a:prstGeom prst="rect">
            <a:avLst/>
          </a:prstGeom>
          <a:noFill/>
          <a:ln>
            <a:noFill/>
          </a:ln>
          <a:effectLst>
            <a:outerShdw blurRad="57150" dist="19050" dir="5400000" algn="bl" rotWithShape="0">
              <a:srgbClr val="000000">
                <a:alpha val="50000"/>
              </a:srgbClr>
            </a:outerShdw>
          </a:effectLst>
        </p:spPr>
        <p:txBody>
          <a:bodyPr spcFirstLastPara="1" wrap="square" lIns="0" tIns="0" rIns="0" bIns="0" anchor="t" anchorCtr="0">
            <a:noAutofit/>
          </a:bodyPr>
          <a:lstStyle/>
          <a:p>
            <a:pPr marL="0" lvl="0" indent="0" algn="ctr" rtl="0">
              <a:spcBef>
                <a:spcPts val="0"/>
              </a:spcBef>
              <a:spcAft>
                <a:spcPts val="0"/>
              </a:spcAft>
              <a:buNone/>
            </a:pPr>
            <a:r>
              <a:rPr lang="en" sz="3500" b="1">
                <a:solidFill>
                  <a:srgbClr val="FFFFFF"/>
                </a:solidFill>
                <a:latin typeface="Lato"/>
                <a:ea typeface="Lato"/>
                <a:cs typeface="Lato"/>
                <a:sym typeface="Lato"/>
              </a:rPr>
              <a:t>COMING SOON</a:t>
            </a:r>
            <a:endParaRPr sz="3500" b="1">
              <a:solidFill>
                <a:srgbClr val="FFFFFF"/>
              </a:solidFill>
              <a:latin typeface="Lato"/>
              <a:ea typeface="Lato"/>
              <a:cs typeface="Lato"/>
              <a:sym typeface="Lato"/>
            </a:endParaRPr>
          </a:p>
          <a:p>
            <a:pPr marL="0" lvl="0" indent="0" algn="ctr" rtl="0">
              <a:spcBef>
                <a:spcPts val="0"/>
              </a:spcBef>
              <a:spcAft>
                <a:spcPts val="0"/>
              </a:spcAft>
              <a:buNone/>
            </a:pPr>
            <a:r>
              <a:rPr lang="en" sz="3500" b="1">
                <a:solidFill>
                  <a:srgbClr val="FFFFFF"/>
                </a:solidFill>
                <a:latin typeface="Lato"/>
                <a:ea typeface="Lato"/>
                <a:cs typeface="Lato"/>
                <a:sym typeface="Lato"/>
              </a:rPr>
              <a:t>Digital Marketing Co-Op Program</a:t>
            </a:r>
            <a:endParaRPr sz="3500" b="1">
              <a:solidFill>
                <a:srgbClr val="FFFFFF"/>
              </a:solidFill>
              <a:latin typeface="Lato"/>
              <a:ea typeface="Lato"/>
              <a:cs typeface="Lato"/>
              <a:sym typeface="Lato"/>
            </a:endParaRPr>
          </a:p>
          <a:p>
            <a:pPr marL="0" lvl="0" indent="0" algn="ctr" rtl="0">
              <a:spcBef>
                <a:spcPts val="0"/>
              </a:spcBef>
              <a:spcAft>
                <a:spcPts val="0"/>
              </a:spcAft>
              <a:buNone/>
            </a:pPr>
            <a:r>
              <a:rPr lang="en" sz="3500" b="1">
                <a:solidFill>
                  <a:srgbClr val="FFFFFF"/>
                </a:solidFill>
                <a:latin typeface="Lato"/>
                <a:ea typeface="Lato"/>
                <a:cs typeface="Lato"/>
                <a:sym typeface="Lato"/>
              </a:rPr>
              <a:t>ATTRACTIONS</a:t>
            </a:r>
            <a:endParaRPr sz="3500" b="1">
              <a:solidFill>
                <a:srgbClr val="FFFFFF"/>
              </a:solidFill>
              <a:latin typeface="Lato"/>
              <a:ea typeface="Lato"/>
              <a:cs typeface="Lato"/>
              <a:sym typeface="Lato"/>
            </a:endParaRPr>
          </a:p>
          <a:p>
            <a:pPr marL="0" lvl="0" indent="0" algn="ctr" rtl="0">
              <a:spcBef>
                <a:spcPts val="0"/>
              </a:spcBef>
              <a:spcAft>
                <a:spcPts val="0"/>
              </a:spcAft>
              <a:buNone/>
            </a:pPr>
            <a:r>
              <a:rPr lang="en" sz="3500" b="1">
                <a:solidFill>
                  <a:srgbClr val="FFFFFF"/>
                </a:solidFill>
                <a:latin typeface="Lato"/>
                <a:ea typeface="Lato"/>
                <a:cs typeface="Lato"/>
                <a:sym typeface="Lato"/>
              </a:rPr>
              <a:t>Search Engine Marketing</a:t>
            </a:r>
            <a:endParaRPr sz="3500" b="1">
              <a:solidFill>
                <a:srgbClr val="FFFFFF"/>
              </a:solidFill>
              <a:latin typeface="Lato"/>
              <a:ea typeface="Lato"/>
              <a:cs typeface="Lato"/>
              <a:sym typeface="Lato"/>
            </a:endParaRPr>
          </a:p>
        </p:txBody>
      </p:sp>
      <p:pic>
        <p:nvPicPr>
          <p:cNvPr id="432" name="Google Shape;432;p47"/>
          <p:cNvPicPr preferRelativeResize="0"/>
          <p:nvPr/>
        </p:nvPicPr>
        <p:blipFill>
          <a:blip r:embed="rId7">
            <a:alphaModFix/>
          </a:blip>
          <a:stretch>
            <a:fillRect/>
          </a:stretch>
        </p:blipFill>
        <p:spPr>
          <a:xfrm>
            <a:off x="3474300" y="3462307"/>
            <a:ext cx="2228975" cy="1029786"/>
          </a:xfrm>
          <a:prstGeom prst="rect">
            <a:avLst/>
          </a:prstGeom>
          <a:noFill/>
          <a:ln>
            <a:noFill/>
          </a:ln>
        </p:spPr>
      </p:pic>
      <p:pic>
        <p:nvPicPr>
          <p:cNvPr id="433" name="Google Shape;433;p47"/>
          <p:cNvPicPr preferRelativeResize="0"/>
          <p:nvPr/>
        </p:nvPicPr>
        <p:blipFill>
          <a:blip r:embed="rId8">
            <a:alphaModFix/>
          </a:blip>
          <a:stretch>
            <a:fillRect/>
          </a:stretch>
        </p:blipFill>
        <p:spPr>
          <a:xfrm>
            <a:off x="4000525" y="4492101"/>
            <a:ext cx="1142951" cy="3095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6"/>
          <p:cNvSpPr/>
          <p:nvPr/>
        </p:nvSpPr>
        <p:spPr>
          <a:xfrm>
            <a:off x="50" y="10633"/>
            <a:ext cx="9144000" cy="5143500"/>
          </a:xfrm>
          <a:prstGeom prst="rect">
            <a:avLst/>
          </a:prstGeom>
          <a:solidFill>
            <a:srgbClr val="7567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pic>
        <p:nvPicPr>
          <p:cNvPr id="227" name="Google Shape;227;p36" descr="gray.png"/>
          <p:cNvPicPr preferRelativeResize="0"/>
          <p:nvPr/>
        </p:nvPicPr>
        <p:blipFill rotWithShape="1">
          <a:blip r:embed="rId3">
            <a:alphaModFix amt="70000"/>
          </a:blip>
          <a:srcRect/>
          <a:stretch/>
        </p:blipFill>
        <p:spPr>
          <a:xfrm rot="10800000" flipH="1">
            <a:off x="50" y="0"/>
            <a:ext cx="5069400" cy="5143500"/>
          </a:xfrm>
          <a:prstGeom prst="rect">
            <a:avLst/>
          </a:prstGeom>
          <a:noFill/>
          <a:ln>
            <a:noFill/>
          </a:ln>
        </p:spPr>
      </p:pic>
      <p:pic>
        <p:nvPicPr>
          <p:cNvPr id="228" name="Google Shape;228;p36"/>
          <p:cNvPicPr preferRelativeResize="0"/>
          <p:nvPr/>
        </p:nvPicPr>
        <p:blipFill rotWithShape="1">
          <a:blip r:embed="rId4">
            <a:alphaModFix amt="20000"/>
          </a:blip>
          <a:srcRect l="1786" r="76108"/>
          <a:stretch/>
        </p:blipFill>
        <p:spPr>
          <a:xfrm>
            <a:off x="0" y="2699475"/>
            <a:ext cx="1868200" cy="2303276"/>
          </a:xfrm>
          <a:prstGeom prst="rect">
            <a:avLst/>
          </a:prstGeom>
          <a:noFill/>
          <a:ln>
            <a:noFill/>
          </a:ln>
        </p:spPr>
      </p:pic>
      <p:sp>
        <p:nvSpPr>
          <p:cNvPr id="229" name="Google Shape;229;p36"/>
          <p:cNvSpPr txBox="1"/>
          <p:nvPr/>
        </p:nvSpPr>
        <p:spPr>
          <a:xfrm>
            <a:off x="2360907" y="465281"/>
            <a:ext cx="5347698" cy="1303511"/>
          </a:xfrm>
          <a:prstGeom prst="rect">
            <a:avLst/>
          </a:prstGeom>
          <a:noFill/>
          <a:ln>
            <a:noFill/>
          </a:ln>
        </p:spPr>
        <p:txBody>
          <a:bodyPr spcFirstLastPara="1" wrap="square" lIns="0" tIns="0" rIns="0" bIns="0" anchor="ctr" anchorCtr="0">
            <a:noAutofit/>
          </a:bodyPr>
          <a:lstStyle/>
          <a:p>
            <a:pPr marL="0" lvl="0" indent="0" rtl="0">
              <a:spcBef>
                <a:spcPts val="0"/>
              </a:spcBef>
              <a:spcAft>
                <a:spcPts val="0"/>
              </a:spcAft>
              <a:buNone/>
            </a:pPr>
            <a:r>
              <a:rPr lang="en-US" sz="2000" b="1" dirty="0">
                <a:solidFill>
                  <a:srgbClr val="FFFFFF"/>
                </a:solidFill>
                <a:latin typeface="Lato"/>
                <a:ea typeface="Lato"/>
                <a:cs typeface="Lato"/>
                <a:sym typeface="Lato"/>
              </a:rPr>
              <a:t>Jeff Hirst, </a:t>
            </a:r>
            <a:r>
              <a:rPr lang="en-US" b="1" dirty="0">
                <a:solidFill>
                  <a:srgbClr val="FFFFFF"/>
                </a:solidFill>
                <a:latin typeface="Lato"/>
                <a:ea typeface="Lato"/>
                <a:cs typeface="Lato"/>
                <a:sym typeface="Lato"/>
              </a:rPr>
              <a:t>Destination Development Specialist</a:t>
            </a:r>
            <a:endParaRPr lang="en-US" sz="2000" b="1" dirty="0">
              <a:solidFill>
                <a:srgbClr val="FFFFFF"/>
              </a:solidFill>
              <a:latin typeface="Lato"/>
              <a:ea typeface="Lato"/>
              <a:cs typeface="Lato"/>
              <a:sym typeface="Lato"/>
            </a:endParaRPr>
          </a:p>
          <a:p>
            <a:pPr marL="0" lvl="0" indent="0" rtl="0">
              <a:spcBef>
                <a:spcPts val="0"/>
              </a:spcBef>
              <a:spcAft>
                <a:spcPts val="0"/>
              </a:spcAft>
              <a:buNone/>
            </a:pPr>
            <a:r>
              <a:rPr lang="en-US" sz="1600" b="1" dirty="0">
                <a:solidFill>
                  <a:srgbClr val="FFFFFF"/>
                </a:solidFill>
                <a:latin typeface="Lato"/>
                <a:ea typeface="Lato"/>
                <a:cs typeface="Lato"/>
                <a:sym typeface="Lato"/>
              </a:rPr>
              <a:t>Branson Vacation Guide </a:t>
            </a:r>
          </a:p>
          <a:p>
            <a:pPr marL="0" lvl="0" indent="0" rtl="0">
              <a:spcBef>
                <a:spcPts val="0"/>
              </a:spcBef>
              <a:spcAft>
                <a:spcPts val="0"/>
              </a:spcAft>
              <a:buNone/>
            </a:pPr>
            <a:r>
              <a:rPr lang="en-US" sz="1600" b="1" dirty="0" err="1">
                <a:solidFill>
                  <a:srgbClr val="FFFFFF"/>
                </a:solidFill>
                <a:latin typeface="Lato"/>
                <a:ea typeface="Lato"/>
                <a:cs typeface="Lato"/>
                <a:sym typeface="Lato"/>
              </a:rPr>
              <a:t>ExploreBranson.com</a:t>
            </a:r>
            <a:r>
              <a:rPr lang="en-US" sz="1600" b="1" dirty="0">
                <a:solidFill>
                  <a:srgbClr val="FFFFFF"/>
                </a:solidFill>
                <a:latin typeface="Lato"/>
                <a:ea typeface="Lato"/>
                <a:cs typeface="Lato"/>
                <a:sym typeface="Lato"/>
              </a:rPr>
              <a:t> Advertising</a:t>
            </a:r>
          </a:p>
          <a:p>
            <a:pPr marL="0" lvl="0" indent="0" rtl="0">
              <a:spcBef>
                <a:spcPts val="0"/>
              </a:spcBef>
              <a:spcAft>
                <a:spcPts val="0"/>
              </a:spcAft>
              <a:buNone/>
            </a:pPr>
            <a:r>
              <a:rPr lang="en-US" sz="1600" b="1" dirty="0">
                <a:solidFill>
                  <a:schemeClr val="bg1"/>
                </a:solidFill>
                <a:latin typeface="Lato"/>
                <a:ea typeface="Lato"/>
                <a:cs typeface="Lato"/>
                <a:sym typeface="Lato"/>
                <a:hlinkClick r:id="rId5">
                  <a:extLst>
                    <a:ext uri="{A12FA001-AC4F-418D-AE19-62706E023703}">
                      <ahyp:hlinkClr xmlns:ahyp="http://schemas.microsoft.com/office/drawing/2018/hyperlinkcolor" val="tx"/>
                    </a:ext>
                  </a:extLst>
                </a:hlinkClick>
              </a:rPr>
              <a:t>jhirst@maddenmedia.com</a:t>
            </a:r>
            <a:r>
              <a:rPr lang="en-US" sz="1600" b="1" dirty="0">
                <a:solidFill>
                  <a:schemeClr val="bg1"/>
                </a:solidFill>
                <a:latin typeface="Lato"/>
                <a:ea typeface="Lato"/>
                <a:cs typeface="Lato"/>
                <a:sym typeface="Lato"/>
              </a:rPr>
              <a:t> | 816-806-4437</a:t>
            </a:r>
            <a:endParaRPr sz="1600" b="1" dirty="0">
              <a:solidFill>
                <a:schemeClr val="bg1"/>
              </a:solidFill>
              <a:latin typeface="Lato"/>
              <a:ea typeface="Lato"/>
              <a:cs typeface="Lato"/>
              <a:sym typeface="Lato"/>
            </a:endParaRPr>
          </a:p>
          <a:p>
            <a:pPr marL="0" lvl="0" indent="0" algn="l" rtl="0">
              <a:spcBef>
                <a:spcPts val="0"/>
              </a:spcBef>
              <a:spcAft>
                <a:spcPts val="0"/>
              </a:spcAft>
              <a:buNone/>
            </a:pPr>
            <a:endParaRPr sz="2000" b="1" dirty="0">
              <a:solidFill>
                <a:srgbClr val="FFFFFF"/>
              </a:solidFill>
              <a:latin typeface="Lato"/>
              <a:ea typeface="Lato"/>
              <a:cs typeface="Lato"/>
              <a:sym typeface="Lato"/>
            </a:endParaRPr>
          </a:p>
        </p:txBody>
      </p:sp>
      <p:sp>
        <p:nvSpPr>
          <p:cNvPr id="231" name="Google Shape;231;p36"/>
          <p:cNvSpPr/>
          <p:nvPr/>
        </p:nvSpPr>
        <p:spPr>
          <a:xfrm rot="10800000">
            <a:off x="8124800" y="0"/>
            <a:ext cx="1028700" cy="1028700"/>
          </a:xfrm>
          <a:prstGeom prst="rtTriangle">
            <a:avLst/>
          </a:prstGeom>
          <a:solidFill>
            <a:srgbClr val="7567AD"/>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2" name="Picture 4" descr="Profile photo of Jeff Hirst">
            <a:extLst>
              <a:ext uri="{FF2B5EF4-FFF2-40B4-BE49-F238E27FC236}">
                <a16:creationId xmlns:a16="http://schemas.microsoft.com/office/drawing/2014/main" id="{B323CEE5-5145-EA1E-E8BA-BAD7E7035D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423" y="310172"/>
            <a:ext cx="1430363" cy="14303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F113F46-B50A-96F1-B0FD-7A2988C2BAF8}"/>
              </a:ext>
            </a:extLst>
          </p:cNvPr>
          <p:cNvPicPr>
            <a:picLocks noChangeAspect="1"/>
          </p:cNvPicPr>
          <p:nvPr/>
        </p:nvPicPr>
        <p:blipFill>
          <a:blip r:embed="rId7"/>
          <a:stretch>
            <a:fillRect/>
          </a:stretch>
        </p:blipFill>
        <p:spPr>
          <a:xfrm>
            <a:off x="1957867" y="1939947"/>
            <a:ext cx="1398226" cy="1398226"/>
          </a:xfrm>
          <a:prstGeom prst="rect">
            <a:avLst/>
          </a:prstGeom>
        </p:spPr>
      </p:pic>
      <p:sp>
        <p:nvSpPr>
          <p:cNvPr id="5" name="Google Shape;229;p36">
            <a:extLst>
              <a:ext uri="{FF2B5EF4-FFF2-40B4-BE49-F238E27FC236}">
                <a16:creationId xmlns:a16="http://schemas.microsoft.com/office/drawing/2014/main" id="{1C9C0D77-B3CA-59DC-D502-F7C98B842B44}"/>
              </a:ext>
            </a:extLst>
          </p:cNvPr>
          <p:cNvSpPr txBox="1"/>
          <p:nvPr/>
        </p:nvSpPr>
        <p:spPr>
          <a:xfrm>
            <a:off x="3559677" y="2170902"/>
            <a:ext cx="5584273" cy="1303511"/>
          </a:xfrm>
          <a:prstGeom prst="rect">
            <a:avLst/>
          </a:prstGeom>
          <a:noFill/>
          <a:ln>
            <a:noFill/>
          </a:ln>
        </p:spPr>
        <p:txBody>
          <a:bodyPr spcFirstLastPara="1" wrap="square" lIns="0" tIns="0" rIns="0" bIns="0" anchor="ctr" anchorCtr="0">
            <a:noAutofit/>
          </a:bodyPr>
          <a:lstStyle/>
          <a:p>
            <a:pPr marL="0" lvl="0" indent="0" rtl="0">
              <a:spcBef>
                <a:spcPts val="0"/>
              </a:spcBef>
              <a:spcAft>
                <a:spcPts val="0"/>
              </a:spcAft>
              <a:buNone/>
            </a:pPr>
            <a:r>
              <a:rPr lang="en-US" sz="2000" b="1" dirty="0">
                <a:solidFill>
                  <a:srgbClr val="FFFFFF"/>
                </a:solidFill>
                <a:latin typeface="Lato"/>
                <a:ea typeface="Lato"/>
                <a:cs typeface="Lato"/>
                <a:sym typeface="Lato"/>
              </a:rPr>
              <a:t>Taylor </a:t>
            </a:r>
            <a:r>
              <a:rPr lang="en-US" sz="2000" b="1" dirty="0" err="1">
                <a:solidFill>
                  <a:srgbClr val="FFFFFF"/>
                </a:solidFill>
                <a:latin typeface="Lato"/>
                <a:ea typeface="Lato"/>
                <a:cs typeface="Lato"/>
                <a:sym typeface="Lato"/>
              </a:rPr>
              <a:t>Goessmann</a:t>
            </a:r>
            <a:r>
              <a:rPr lang="en-US" sz="2000" b="1" dirty="0">
                <a:solidFill>
                  <a:srgbClr val="FFFFFF"/>
                </a:solidFill>
                <a:latin typeface="Lato"/>
                <a:ea typeface="Lato"/>
                <a:cs typeface="Lato"/>
                <a:sym typeface="Lato"/>
              </a:rPr>
              <a:t>, </a:t>
            </a:r>
            <a:r>
              <a:rPr lang="en-US" b="1" dirty="0">
                <a:solidFill>
                  <a:srgbClr val="FFFFFF"/>
                </a:solidFill>
                <a:latin typeface="Lato"/>
                <a:ea typeface="Lato"/>
                <a:cs typeface="Lato"/>
                <a:sym typeface="Lato"/>
              </a:rPr>
              <a:t>Destination Strategy Director</a:t>
            </a:r>
            <a:endParaRPr lang="en-US" sz="2000" b="1" dirty="0">
              <a:solidFill>
                <a:srgbClr val="FFFFFF"/>
              </a:solidFill>
              <a:latin typeface="Lato"/>
              <a:ea typeface="Lato"/>
              <a:cs typeface="Lato"/>
              <a:sym typeface="Lato"/>
            </a:endParaRPr>
          </a:p>
          <a:p>
            <a:pPr marL="0" lvl="0" indent="0" rtl="0">
              <a:spcBef>
                <a:spcPts val="0"/>
              </a:spcBef>
              <a:spcAft>
                <a:spcPts val="0"/>
              </a:spcAft>
              <a:buNone/>
            </a:pPr>
            <a:r>
              <a:rPr lang="en-US" sz="1600" b="1" dirty="0">
                <a:solidFill>
                  <a:srgbClr val="FFFFFF"/>
                </a:solidFill>
                <a:latin typeface="Lato"/>
                <a:ea typeface="Lato"/>
                <a:cs typeface="Lato"/>
                <a:sym typeface="Lato"/>
              </a:rPr>
              <a:t>Digital Marketing Co-Op Program</a:t>
            </a:r>
          </a:p>
          <a:p>
            <a:pPr marL="0" lvl="0" indent="0" rtl="0">
              <a:spcBef>
                <a:spcPts val="0"/>
              </a:spcBef>
              <a:spcAft>
                <a:spcPts val="0"/>
              </a:spcAft>
              <a:buNone/>
            </a:pPr>
            <a:r>
              <a:rPr lang="en-US" sz="1600" b="1" dirty="0">
                <a:solidFill>
                  <a:srgbClr val="FFFFFF"/>
                </a:solidFill>
                <a:latin typeface="Lato"/>
                <a:ea typeface="Lato"/>
                <a:cs typeface="Lato"/>
                <a:sym typeface="Lato"/>
              </a:rPr>
              <a:t>Live Shows &amp; Attractions Search Engine Marketing</a:t>
            </a:r>
          </a:p>
          <a:p>
            <a:pPr marL="0" lvl="0" indent="0" rtl="0">
              <a:spcBef>
                <a:spcPts val="0"/>
              </a:spcBef>
              <a:spcAft>
                <a:spcPts val="0"/>
              </a:spcAft>
              <a:buNone/>
            </a:pPr>
            <a:r>
              <a:rPr lang="en-US" sz="1600" b="1" dirty="0">
                <a:solidFill>
                  <a:schemeClr val="bg1"/>
                </a:solidFill>
                <a:latin typeface="Lato"/>
                <a:ea typeface="Lato"/>
                <a:cs typeface="Lato"/>
                <a:sym typeface="Lato"/>
                <a:hlinkClick r:id="rId8">
                  <a:extLst>
                    <a:ext uri="{A12FA001-AC4F-418D-AE19-62706E023703}">
                      <ahyp:hlinkClr xmlns:ahyp="http://schemas.microsoft.com/office/drawing/2018/hyperlinkcolor" val="tx"/>
                    </a:ext>
                  </a:extLst>
                </a:hlinkClick>
              </a:rPr>
              <a:t>tgoessmann@maddenmedia.com</a:t>
            </a:r>
            <a:r>
              <a:rPr lang="en-US" sz="1600" b="1" dirty="0">
                <a:solidFill>
                  <a:schemeClr val="bg1"/>
                </a:solidFill>
                <a:latin typeface="Lato"/>
                <a:ea typeface="Lato"/>
                <a:cs typeface="Lato"/>
                <a:sym typeface="Lato"/>
              </a:rPr>
              <a:t> | 573-645-1920 </a:t>
            </a:r>
            <a:endParaRPr sz="1600" b="1" dirty="0">
              <a:solidFill>
                <a:schemeClr val="bg1"/>
              </a:solidFill>
              <a:latin typeface="Lato"/>
              <a:ea typeface="Lato"/>
              <a:cs typeface="Lato"/>
              <a:sym typeface="Lato"/>
            </a:endParaRPr>
          </a:p>
          <a:p>
            <a:pPr marL="0" lvl="0" indent="0" algn="l" rtl="0">
              <a:spcBef>
                <a:spcPts val="0"/>
              </a:spcBef>
              <a:spcAft>
                <a:spcPts val="0"/>
              </a:spcAft>
              <a:buNone/>
            </a:pPr>
            <a:endParaRPr sz="2000" b="1" dirty="0">
              <a:solidFill>
                <a:srgbClr val="FFFFFF"/>
              </a:solidFill>
              <a:latin typeface="Lato"/>
              <a:ea typeface="Lato"/>
              <a:cs typeface="Lato"/>
              <a:sym typeface="Lato"/>
            </a:endParaRPr>
          </a:p>
        </p:txBody>
      </p:sp>
      <p:pic>
        <p:nvPicPr>
          <p:cNvPr id="7" name="Picture 6">
            <a:extLst>
              <a:ext uri="{FF2B5EF4-FFF2-40B4-BE49-F238E27FC236}">
                <a16:creationId xmlns:a16="http://schemas.microsoft.com/office/drawing/2014/main" id="{67BD9B4D-B49A-1888-91AF-03E1C8609AD3}"/>
              </a:ext>
            </a:extLst>
          </p:cNvPr>
          <p:cNvPicPr>
            <a:picLocks noChangeAspect="1"/>
          </p:cNvPicPr>
          <p:nvPr/>
        </p:nvPicPr>
        <p:blipFill>
          <a:blip r:embed="rId9"/>
          <a:stretch>
            <a:fillRect/>
          </a:stretch>
        </p:blipFill>
        <p:spPr>
          <a:xfrm>
            <a:off x="3078081" y="3537585"/>
            <a:ext cx="1398226" cy="1398226"/>
          </a:xfrm>
          <a:prstGeom prst="rect">
            <a:avLst/>
          </a:prstGeom>
        </p:spPr>
      </p:pic>
      <p:sp>
        <p:nvSpPr>
          <p:cNvPr id="8" name="Google Shape;229;p36">
            <a:extLst>
              <a:ext uri="{FF2B5EF4-FFF2-40B4-BE49-F238E27FC236}">
                <a16:creationId xmlns:a16="http://schemas.microsoft.com/office/drawing/2014/main" id="{9A52A01D-D92B-CEA5-E018-EE9D78747666}"/>
              </a:ext>
            </a:extLst>
          </p:cNvPr>
          <p:cNvSpPr txBox="1"/>
          <p:nvPr/>
        </p:nvSpPr>
        <p:spPr>
          <a:xfrm>
            <a:off x="4667695" y="3699240"/>
            <a:ext cx="3907313" cy="1303511"/>
          </a:xfrm>
          <a:prstGeom prst="rect">
            <a:avLst/>
          </a:prstGeom>
          <a:noFill/>
          <a:ln>
            <a:noFill/>
          </a:ln>
        </p:spPr>
        <p:txBody>
          <a:bodyPr spcFirstLastPara="1" wrap="square" lIns="0" tIns="0" rIns="0" bIns="0" anchor="ctr" anchorCtr="0">
            <a:noAutofit/>
          </a:bodyPr>
          <a:lstStyle/>
          <a:p>
            <a:pPr marL="0" lvl="0" indent="0" rtl="0">
              <a:spcBef>
                <a:spcPts val="0"/>
              </a:spcBef>
              <a:spcAft>
                <a:spcPts val="0"/>
              </a:spcAft>
              <a:buNone/>
            </a:pPr>
            <a:r>
              <a:rPr lang="en-US" sz="2000" b="1" dirty="0">
                <a:solidFill>
                  <a:srgbClr val="FFFFFF"/>
                </a:solidFill>
                <a:latin typeface="Lato"/>
                <a:ea typeface="Lato"/>
                <a:cs typeface="Lato"/>
                <a:sym typeface="Lato"/>
              </a:rPr>
              <a:t>Kaylee Champlin, </a:t>
            </a:r>
            <a:r>
              <a:rPr lang="en-US" b="1" dirty="0">
                <a:solidFill>
                  <a:srgbClr val="FFFFFF"/>
                </a:solidFill>
                <a:latin typeface="Lato"/>
                <a:ea typeface="Lato"/>
                <a:cs typeface="Lato"/>
                <a:sym typeface="Lato"/>
              </a:rPr>
              <a:t>Account Specialist</a:t>
            </a:r>
            <a:endParaRPr lang="en-US" sz="2000" b="1" dirty="0">
              <a:solidFill>
                <a:srgbClr val="FFFFFF"/>
              </a:solidFill>
              <a:latin typeface="Lato"/>
              <a:ea typeface="Lato"/>
              <a:cs typeface="Lato"/>
              <a:sym typeface="Lato"/>
            </a:endParaRPr>
          </a:p>
          <a:p>
            <a:pPr marL="0" lvl="0" indent="0" rtl="0">
              <a:spcBef>
                <a:spcPts val="0"/>
              </a:spcBef>
              <a:spcAft>
                <a:spcPts val="0"/>
              </a:spcAft>
              <a:buNone/>
            </a:pPr>
            <a:r>
              <a:rPr lang="en-US" sz="1600" b="1" dirty="0">
                <a:solidFill>
                  <a:srgbClr val="FFFFFF"/>
                </a:solidFill>
                <a:latin typeface="Lato"/>
                <a:ea typeface="Lato"/>
                <a:cs typeface="Lato"/>
                <a:sym typeface="Lato"/>
              </a:rPr>
              <a:t>Digital Marketing Co-Op Program</a:t>
            </a:r>
          </a:p>
          <a:p>
            <a:pPr marL="0" lvl="0" indent="0" rtl="0">
              <a:spcBef>
                <a:spcPts val="0"/>
              </a:spcBef>
              <a:spcAft>
                <a:spcPts val="0"/>
              </a:spcAft>
              <a:buNone/>
            </a:pPr>
            <a:r>
              <a:rPr lang="en-US" sz="1600" b="1" dirty="0">
                <a:solidFill>
                  <a:srgbClr val="FFFFFF"/>
                </a:solidFill>
                <a:latin typeface="Lato"/>
                <a:ea typeface="Lato"/>
                <a:cs typeface="Lato"/>
                <a:sym typeface="Lato"/>
              </a:rPr>
              <a:t>Search Engine Marketing</a:t>
            </a:r>
          </a:p>
          <a:p>
            <a:pPr marL="0" lvl="0" indent="0" rtl="0">
              <a:spcBef>
                <a:spcPts val="0"/>
              </a:spcBef>
              <a:spcAft>
                <a:spcPts val="0"/>
              </a:spcAft>
              <a:buNone/>
            </a:pPr>
            <a:r>
              <a:rPr lang="en-US" sz="1600" b="1" dirty="0">
                <a:solidFill>
                  <a:srgbClr val="FFFFFF"/>
                </a:solidFill>
                <a:latin typeface="Lato"/>
                <a:ea typeface="Lato"/>
                <a:cs typeface="Lato"/>
                <a:sym typeface="Lato"/>
              </a:rPr>
              <a:t>Active Campaign Management</a:t>
            </a:r>
          </a:p>
          <a:p>
            <a:pPr marL="0" lvl="0" indent="0" algn="l" rtl="0">
              <a:spcBef>
                <a:spcPts val="0"/>
              </a:spcBef>
              <a:spcAft>
                <a:spcPts val="0"/>
              </a:spcAft>
              <a:buNone/>
            </a:pPr>
            <a:endParaRPr sz="2000" b="1" dirty="0">
              <a:solidFill>
                <a:srgbClr val="FFFFFF"/>
              </a:solidFill>
              <a:latin typeface="Lato"/>
              <a:ea typeface="Lato"/>
              <a:cs typeface="Lato"/>
              <a:sym typeface="Lato"/>
            </a:endParaRPr>
          </a:p>
        </p:txBody>
      </p:sp>
      <p:pic>
        <p:nvPicPr>
          <p:cNvPr id="9" name="Google Shape;421;p46">
            <a:extLst>
              <a:ext uri="{FF2B5EF4-FFF2-40B4-BE49-F238E27FC236}">
                <a16:creationId xmlns:a16="http://schemas.microsoft.com/office/drawing/2014/main" id="{441E43CB-0ED2-B245-6587-EF189F02B68D}"/>
              </a:ext>
            </a:extLst>
          </p:cNvPr>
          <p:cNvPicPr preferRelativeResize="0"/>
          <p:nvPr/>
        </p:nvPicPr>
        <p:blipFill>
          <a:blip r:embed="rId10">
            <a:alphaModFix/>
          </a:blip>
          <a:stretch>
            <a:fillRect/>
          </a:stretch>
        </p:blipFill>
        <p:spPr>
          <a:xfrm rot="15260799">
            <a:off x="6964923" y="711359"/>
            <a:ext cx="347950" cy="643283"/>
          </a:xfrm>
          <a:prstGeom prst="rect">
            <a:avLst/>
          </a:prstGeom>
          <a:noFill/>
          <a:ln>
            <a:noFill/>
          </a:ln>
        </p:spPr>
      </p:pic>
      <p:sp>
        <p:nvSpPr>
          <p:cNvPr id="10" name="Google Shape;422;p46">
            <a:extLst>
              <a:ext uri="{FF2B5EF4-FFF2-40B4-BE49-F238E27FC236}">
                <a16:creationId xmlns:a16="http://schemas.microsoft.com/office/drawing/2014/main" id="{538B995B-E007-C84A-8E12-ADE3D6AB2EED}"/>
              </a:ext>
            </a:extLst>
          </p:cNvPr>
          <p:cNvSpPr txBox="1"/>
          <p:nvPr/>
        </p:nvSpPr>
        <p:spPr>
          <a:xfrm rot="-421896">
            <a:off x="6548856" y="348246"/>
            <a:ext cx="3286317" cy="3539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b="1" dirty="0">
                <a:solidFill>
                  <a:schemeClr val="dk1"/>
                </a:solidFill>
                <a:latin typeface="Rock Salt"/>
                <a:sym typeface="Rock Salt"/>
              </a:rPr>
              <a:t>YOUR DEDICATED TEAM</a:t>
            </a:r>
            <a:endParaRPr sz="1200" dirty="0"/>
          </a:p>
        </p:txBody>
      </p:sp>
    </p:spTree>
    <p:extLst>
      <p:ext uri="{BB962C8B-B14F-4D97-AF65-F5344CB8AC3E}">
        <p14:creationId xmlns:p14="http://schemas.microsoft.com/office/powerpoint/2010/main" val="2171348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30"/>
          <p:cNvPicPr preferRelativeResize="0"/>
          <p:nvPr/>
        </p:nvPicPr>
        <p:blipFill>
          <a:blip r:embed="rId3">
            <a:alphaModFix/>
          </a:blip>
          <a:stretch>
            <a:fillRect/>
          </a:stretch>
        </p:blipFill>
        <p:spPr>
          <a:xfrm>
            <a:off x="3048024" y="2325755"/>
            <a:ext cx="1609201" cy="1104965"/>
          </a:xfrm>
          <a:prstGeom prst="rect">
            <a:avLst/>
          </a:prstGeom>
          <a:noFill/>
          <a:ln>
            <a:noFill/>
          </a:ln>
        </p:spPr>
      </p:pic>
      <p:pic>
        <p:nvPicPr>
          <p:cNvPr id="130" name="Google Shape;130;p30"/>
          <p:cNvPicPr preferRelativeResize="0"/>
          <p:nvPr/>
        </p:nvPicPr>
        <p:blipFill>
          <a:blip r:embed="rId4">
            <a:alphaModFix/>
          </a:blip>
          <a:stretch>
            <a:fillRect/>
          </a:stretch>
        </p:blipFill>
        <p:spPr>
          <a:xfrm>
            <a:off x="6322650" y="159613"/>
            <a:ext cx="2317251" cy="1591150"/>
          </a:xfrm>
          <a:prstGeom prst="rect">
            <a:avLst/>
          </a:prstGeom>
          <a:noFill/>
          <a:ln>
            <a:noFill/>
          </a:ln>
          <a:effectLst>
            <a:outerShdw blurRad="57150" algn="bl" rotWithShape="0">
              <a:srgbClr val="000000">
                <a:alpha val="50000"/>
              </a:srgbClr>
            </a:outerShdw>
          </a:effectLst>
        </p:spPr>
      </p:pic>
      <p:pic>
        <p:nvPicPr>
          <p:cNvPr id="131" name="Google Shape;131;p30"/>
          <p:cNvPicPr preferRelativeResize="0"/>
          <p:nvPr/>
        </p:nvPicPr>
        <p:blipFill>
          <a:blip r:embed="rId5">
            <a:alphaModFix/>
          </a:blip>
          <a:stretch>
            <a:fillRect/>
          </a:stretch>
        </p:blipFill>
        <p:spPr>
          <a:xfrm>
            <a:off x="2825850" y="3502263"/>
            <a:ext cx="2317251" cy="1591150"/>
          </a:xfrm>
          <a:prstGeom prst="rect">
            <a:avLst/>
          </a:prstGeom>
          <a:noFill/>
          <a:ln>
            <a:noFill/>
          </a:ln>
        </p:spPr>
      </p:pic>
      <p:sp>
        <p:nvSpPr>
          <p:cNvPr id="132" name="Google Shape;132;p30"/>
          <p:cNvSpPr txBox="1"/>
          <p:nvPr/>
        </p:nvSpPr>
        <p:spPr>
          <a:xfrm>
            <a:off x="3003325" y="159625"/>
            <a:ext cx="1962300" cy="1431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200" b="1">
                <a:solidFill>
                  <a:schemeClr val="dk1"/>
                </a:solidFill>
                <a:latin typeface="Rock Salt"/>
                <a:ea typeface="Rock Salt"/>
                <a:cs typeface="Rock Salt"/>
                <a:sym typeface="Rock Salt"/>
              </a:rPr>
              <a:t>Madden has over 110 employees living across the county to serve our partners, but we are local!</a:t>
            </a:r>
            <a:endParaRPr sz="1200" b="1">
              <a:solidFill>
                <a:schemeClr val="dk1"/>
              </a:solidFill>
              <a:latin typeface="Rock Salt"/>
              <a:ea typeface="Rock Salt"/>
              <a:cs typeface="Rock Salt"/>
              <a:sym typeface="Rock Salt"/>
            </a:endParaRPr>
          </a:p>
        </p:txBody>
      </p:sp>
      <p:pic>
        <p:nvPicPr>
          <p:cNvPr id="133" name="Google Shape;133;p30"/>
          <p:cNvPicPr preferRelativeResize="0"/>
          <p:nvPr/>
        </p:nvPicPr>
        <p:blipFill>
          <a:blip r:embed="rId6">
            <a:alphaModFix/>
          </a:blip>
          <a:stretch>
            <a:fillRect/>
          </a:stretch>
        </p:blipFill>
        <p:spPr>
          <a:xfrm rot="-1028268">
            <a:off x="4781513" y="1293725"/>
            <a:ext cx="347950" cy="643284"/>
          </a:xfrm>
          <a:prstGeom prst="rect">
            <a:avLst/>
          </a:prstGeom>
          <a:noFill/>
          <a:ln>
            <a:noFill/>
          </a:ln>
        </p:spPr>
      </p:pic>
      <p:pic>
        <p:nvPicPr>
          <p:cNvPr id="134" name="Google Shape;134;p30"/>
          <p:cNvPicPr preferRelativeResize="0"/>
          <p:nvPr/>
        </p:nvPicPr>
        <p:blipFill>
          <a:blip r:embed="rId7">
            <a:alphaModFix/>
          </a:blip>
          <a:stretch>
            <a:fillRect/>
          </a:stretch>
        </p:blipFill>
        <p:spPr>
          <a:xfrm>
            <a:off x="112875" y="4850150"/>
            <a:ext cx="839016" cy="228600"/>
          </a:xfrm>
          <a:prstGeom prst="rect">
            <a:avLst/>
          </a:prstGeom>
          <a:noFill/>
          <a:ln>
            <a:noFill/>
          </a:ln>
        </p:spPr>
      </p:pic>
      <p:sp>
        <p:nvSpPr>
          <p:cNvPr id="135" name="Google Shape;135;p30"/>
          <p:cNvSpPr/>
          <p:nvPr/>
        </p:nvSpPr>
        <p:spPr>
          <a:xfrm rot="10800000">
            <a:off x="8124800" y="0"/>
            <a:ext cx="1028700" cy="1028700"/>
          </a:xfrm>
          <a:prstGeom prst="rtTriangle">
            <a:avLst/>
          </a:prstGeom>
          <a:solidFill>
            <a:srgbClr val="7567AD"/>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136" name="Google Shape;136;p30"/>
          <p:cNvPicPr preferRelativeResize="0"/>
          <p:nvPr/>
        </p:nvPicPr>
        <p:blipFill>
          <a:blip r:embed="rId8">
            <a:alphaModFix/>
          </a:blip>
          <a:stretch>
            <a:fillRect/>
          </a:stretch>
        </p:blipFill>
        <p:spPr>
          <a:xfrm>
            <a:off x="8448311" y="37005"/>
            <a:ext cx="675586" cy="312125"/>
          </a:xfrm>
          <a:prstGeom prst="rect">
            <a:avLst/>
          </a:prstGeom>
          <a:noFill/>
          <a:ln>
            <a:noFill/>
          </a:ln>
        </p:spPr>
      </p:pic>
      <p:pic>
        <p:nvPicPr>
          <p:cNvPr id="137" name="Google Shape;137;p30"/>
          <p:cNvPicPr preferRelativeResize="0"/>
          <p:nvPr/>
        </p:nvPicPr>
        <p:blipFill rotWithShape="1">
          <a:blip r:embed="rId9">
            <a:alphaModFix/>
          </a:blip>
          <a:srcRect l="14686" r="18709" b="13374"/>
          <a:stretch/>
        </p:blipFill>
        <p:spPr>
          <a:xfrm>
            <a:off x="5271551" y="2221801"/>
            <a:ext cx="1350451" cy="2341873"/>
          </a:xfrm>
          <a:prstGeom prst="rect">
            <a:avLst/>
          </a:prstGeom>
          <a:noFill/>
          <a:ln>
            <a:noFill/>
          </a:ln>
        </p:spPr>
      </p:pic>
      <p:pic>
        <p:nvPicPr>
          <p:cNvPr id="138" name="Google Shape;138;p30"/>
          <p:cNvPicPr preferRelativeResize="0"/>
          <p:nvPr/>
        </p:nvPicPr>
        <p:blipFill>
          <a:blip r:embed="rId10">
            <a:alphaModFix/>
          </a:blip>
          <a:stretch>
            <a:fillRect/>
          </a:stretch>
        </p:blipFill>
        <p:spPr>
          <a:xfrm>
            <a:off x="6821775" y="2199075"/>
            <a:ext cx="2088476" cy="2784650"/>
          </a:xfrm>
          <a:prstGeom prst="rect">
            <a:avLst/>
          </a:prstGeom>
          <a:noFill/>
          <a:ln>
            <a:noFill/>
          </a:ln>
        </p:spPr>
      </p:pic>
      <p:pic>
        <p:nvPicPr>
          <p:cNvPr id="140" name="Google Shape;140;p30"/>
          <p:cNvPicPr preferRelativeResize="0"/>
          <p:nvPr/>
        </p:nvPicPr>
        <p:blipFill>
          <a:blip r:embed="rId11">
            <a:alphaModFix/>
          </a:blip>
          <a:stretch>
            <a:fillRect/>
          </a:stretch>
        </p:blipFill>
        <p:spPr>
          <a:xfrm>
            <a:off x="152400" y="2653898"/>
            <a:ext cx="2521051" cy="1890788"/>
          </a:xfrm>
          <a:prstGeom prst="rect">
            <a:avLst/>
          </a:prstGeom>
          <a:noFill/>
          <a:ln>
            <a:noFill/>
          </a:ln>
        </p:spPr>
      </p:pic>
      <p:sp>
        <p:nvSpPr>
          <p:cNvPr id="4" name="TextBox 3">
            <a:extLst>
              <a:ext uri="{FF2B5EF4-FFF2-40B4-BE49-F238E27FC236}">
                <a16:creationId xmlns:a16="http://schemas.microsoft.com/office/drawing/2014/main" id="{C5DE3B48-7B95-AE1D-9616-A47B774D0301}"/>
              </a:ext>
            </a:extLst>
          </p:cNvPr>
          <p:cNvSpPr txBox="1"/>
          <p:nvPr/>
        </p:nvSpPr>
        <p:spPr>
          <a:xfrm>
            <a:off x="201440" y="159613"/>
            <a:ext cx="4576572" cy="1754326"/>
          </a:xfrm>
          <a:prstGeom prst="rect">
            <a:avLst/>
          </a:prstGeom>
          <a:noFill/>
        </p:spPr>
        <p:txBody>
          <a:bodyPr wrap="square">
            <a:spAutoFit/>
          </a:bodyPr>
          <a:lstStyle/>
          <a:p>
            <a:r>
              <a:rPr lang="en" sz="3600" b="1" dirty="0">
                <a:solidFill>
                  <a:srgbClr val="B34599"/>
                </a:solidFill>
                <a:latin typeface="Lato"/>
                <a:ea typeface="Lato"/>
                <a:cs typeface="Lato"/>
                <a:sym typeface="Lato"/>
              </a:rPr>
              <a:t>Madden </a:t>
            </a:r>
          </a:p>
          <a:p>
            <a:r>
              <a:rPr lang="en" sz="3600" b="1" dirty="0">
                <a:solidFill>
                  <a:srgbClr val="B34599"/>
                </a:solidFill>
                <a:latin typeface="Lato"/>
                <a:ea typeface="Lato"/>
                <a:cs typeface="Lato"/>
                <a:sym typeface="Lato"/>
              </a:rPr>
              <a:t>knows </a:t>
            </a:r>
          </a:p>
          <a:p>
            <a:r>
              <a:rPr lang="en" sz="3600" b="1" dirty="0">
                <a:solidFill>
                  <a:srgbClr val="B34599"/>
                </a:solidFill>
                <a:latin typeface="Lato"/>
                <a:ea typeface="Lato"/>
                <a:cs typeface="Lato"/>
                <a:sym typeface="Lato"/>
              </a:rPr>
              <a:t>Branson</a:t>
            </a:r>
            <a:endParaRPr lang="en-US" sz="36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467" name="Google Shape;467;p50"/>
          <p:cNvPicPr preferRelativeResize="0"/>
          <p:nvPr/>
        </p:nvPicPr>
        <p:blipFill rotWithShape="1">
          <a:blip r:embed="rId3">
            <a:alphaModFix/>
          </a:blip>
          <a:srcRect t="7834" b="7834"/>
          <a:stretch/>
        </p:blipFill>
        <p:spPr>
          <a:xfrm>
            <a:off x="0" y="0"/>
            <a:ext cx="9144000" cy="5143500"/>
          </a:xfrm>
          <a:prstGeom prst="rect">
            <a:avLst/>
          </a:prstGeom>
          <a:noFill/>
          <a:ln>
            <a:noFill/>
          </a:ln>
        </p:spPr>
      </p:pic>
      <p:pic>
        <p:nvPicPr>
          <p:cNvPr id="468" name="Google Shape;468;p50" descr="gray.png"/>
          <p:cNvPicPr preferRelativeResize="0"/>
          <p:nvPr/>
        </p:nvPicPr>
        <p:blipFill rotWithShape="1">
          <a:blip r:embed="rId4">
            <a:alphaModFix amt="70000"/>
          </a:blip>
          <a:srcRect/>
          <a:stretch/>
        </p:blipFill>
        <p:spPr>
          <a:xfrm rot="10800000" flipH="1">
            <a:off x="50" y="0"/>
            <a:ext cx="5069400" cy="5143500"/>
          </a:xfrm>
          <a:prstGeom prst="rect">
            <a:avLst/>
          </a:prstGeom>
          <a:noFill/>
          <a:ln>
            <a:noFill/>
          </a:ln>
        </p:spPr>
      </p:pic>
      <p:pic>
        <p:nvPicPr>
          <p:cNvPr id="469" name="Google Shape;469;p50"/>
          <p:cNvPicPr preferRelativeResize="0"/>
          <p:nvPr/>
        </p:nvPicPr>
        <p:blipFill rotWithShape="1">
          <a:blip r:embed="rId5">
            <a:alphaModFix amt="20000"/>
          </a:blip>
          <a:srcRect l="1786" r="76108"/>
          <a:stretch/>
        </p:blipFill>
        <p:spPr>
          <a:xfrm>
            <a:off x="0" y="2699475"/>
            <a:ext cx="1868200" cy="2303276"/>
          </a:xfrm>
          <a:prstGeom prst="rect">
            <a:avLst/>
          </a:prstGeom>
          <a:noFill/>
          <a:ln>
            <a:noFill/>
          </a:ln>
        </p:spPr>
      </p:pic>
      <p:pic>
        <p:nvPicPr>
          <p:cNvPr id="470" name="Google Shape;470;p50"/>
          <p:cNvPicPr preferRelativeResize="0"/>
          <p:nvPr/>
        </p:nvPicPr>
        <p:blipFill rotWithShape="1">
          <a:blip r:embed="rId6">
            <a:alphaModFix/>
          </a:blip>
          <a:srcRect l="1370" t="1437" r="1438" b="1437"/>
          <a:stretch/>
        </p:blipFill>
        <p:spPr>
          <a:xfrm>
            <a:off x="-3375" y="0"/>
            <a:ext cx="9150750" cy="5143500"/>
          </a:xfrm>
          <a:prstGeom prst="rect">
            <a:avLst/>
          </a:prstGeom>
          <a:noFill/>
          <a:ln>
            <a:noFill/>
          </a:ln>
        </p:spPr>
      </p:pic>
      <p:sp>
        <p:nvSpPr>
          <p:cNvPr id="471" name="Google Shape;471;p50"/>
          <p:cNvSpPr txBox="1"/>
          <p:nvPr/>
        </p:nvSpPr>
        <p:spPr>
          <a:xfrm>
            <a:off x="421650" y="1467625"/>
            <a:ext cx="8300700" cy="7269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3500" b="1">
                <a:solidFill>
                  <a:srgbClr val="FFFFFF"/>
                </a:solidFill>
                <a:latin typeface="Lato"/>
                <a:ea typeface="Lato"/>
                <a:cs typeface="Lato"/>
                <a:sym typeface="Lato"/>
              </a:rPr>
              <a:t>Thank YOU!</a:t>
            </a:r>
            <a:endParaRPr sz="3400" b="1">
              <a:solidFill>
                <a:srgbClr val="FFFFFF"/>
              </a:solidFill>
              <a:latin typeface="Lato"/>
              <a:ea typeface="Lato"/>
              <a:cs typeface="Lato"/>
              <a:sym typeface="Lato"/>
            </a:endParaRPr>
          </a:p>
        </p:txBody>
      </p:sp>
      <p:pic>
        <p:nvPicPr>
          <p:cNvPr id="472" name="Google Shape;472;p50"/>
          <p:cNvPicPr preferRelativeResize="0"/>
          <p:nvPr/>
        </p:nvPicPr>
        <p:blipFill>
          <a:blip r:embed="rId7">
            <a:alphaModFix/>
          </a:blip>
          <a:stretch>
            <a:fillRect/>
          </a:stretch>
        </p:blipFill>
        <p:spPr>
          <a:xfrm>
            <a:off x="5672450" y="3552782"/>
            <a:ext cx="2228975" cy="1029786"/>
          </a:xfrm>
          <a:prstGeom prst="rect">
            <a:avLst/>
          </a:prstGeom>
          <a:noFill/>
          <a:ln>
            <a:noFill/>
          </a:ln>
        </p:spPr>
      </p:pic>
      <p:pic>
        <p:nvPicPr>
          <p:cNvPr id="473" name="Google Shape;473;p50"/>
          <p:cNvPicPr preferRelativeResize="0"/>
          <p:nvPr/>
        </p:nvPicPr>
        <p:blipFill>
          <a:blip r:embed="rId8">
            <a:alphaModFix/>
          </a:blip>
          <a:stretch>
            <a:fillRect/>
          </a:stretch>
        </p:blipFill>
        <p:spPr>
          <a:xfrm>
            <a:off x="597550" y="3367375"/>
            <a:ext cx="3967199" cy="1077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31"/>
          <p:cNvPicPr preferRelativeResize="0"/>
          <p:nvPr/>
        </p:nvPicPr>
        <p:blipFill>
          <a:blip r:embed="rId3">
            <a:alphaModFix/>
          </a:blip>
          <a:stretch>
            <a:fillRect/>
          </a:stretch>
        </p:blipFill>
        <p:spPr>
          <a:xfrm>
            <a:off x="4752601" y="1703128"/>
            <a:ext cx="1054402" cy="373569"/>
          </a:xfrm>
          <a:prstGeom prst="rect">
            <a:avLst/>
          </a:prstGeom>
          <a:noFill/>
          <a:ln>
            <a:noFill/>
          </a:ln>
        </p:spPr>
      </p:pic>
      <p:pic>
        <p:nvPicPr>
          <p:cNvPr id="146" name="Google Shape;146;p31"/>
          <p:cNvPicPr preferRelativeResize="0"/>
          <p:nvPr/>
        </p:nvPicPr>
        <p:blipFill>
          <a:blip r:embed="rId4">
            <a:alphaModFix/>
          </a:blip>
          <a:stretch>
            <a:fillRect/>
          </a:stretch>
        </p:blipFill>
        <p:spPr>
          <a:xfrm>
            <a:off x="4885541" y="2883669"/>
            <a:ext cx="679931" cy="328635"/>
          </a:xfrm>
          <a:prstGeom prst="rect">
            <a:avLst/>
          </a:prstGeom>
          <a:noFill/>
          <a:ln>
            <a:noFill/>
          </a:ln>
        </p:spPr>
      </p:pic>
      <p:pic>
        <p:nvPicPr>
          <p:cNvPr id="147" name="Google Shape;147;p31"/>
          <p:cNvPicPr preferRelativeResize="0"/>
          <p:nvPr/>
        </p:nvPicPr>
        <p:blipFill>
          <a:blip r:embed="rId5">
            <a:alphaModFix/>
          </a:blip>
          <a:stretch>
            <a:fillRect/>
          </a:stretch>
        </p:blipFill>
        <p:spPr>
          <a:xfrm>
            <a:off x="7689200" y="2305304"/>
            <a:ext cx="1087888" cy="250216"/>
          </a:xfrm>
          <a:prstGeom prst="rect">
            <a:avLst/>
          </a:prstGeom>
          <a:noFill/>
          <a:ln>
            <a:noFill/>
          </a:ln>
        </p:spPr>
      </p:pic>
      <p:pic>
        <p:nvPicPr>
          <p:cNvPr id="148" name="Google Shape;148;p31"/>
          <p:cNvPicPr preferRelativeResize="0"/>
          <p:nvPr/>
        </p:nvPicPr>
        <p:blipFill>
          <a:blip r:embed="rId6">
            <a:alphaModFix/>
          </a:blip>
          <a:stretch>
            <a:fillRect/>
          </a:stretch>
        </p:blipFill>
        <p:spPr>
          <a:xfrm>
            <a:off x="6424864" y="2802886"/>
            <a:ext cx="679935" cy="367164"/>
          </a:xfrm>
          <a:prstGeom prst="rect">
            <a:avLst/>
          </a:prstGeom>
          <a:noFill/>
          <a:ln>
            <a:noFill/>
          </a:ln>
        </p:spPr>
      </p:pic>
      <p:sp>
        <p:nvSpPr>
          <p:cNvPr id="149" name="Google Shape;149;p31"/>
          <p:cNvSpPr txBox="1">
            <a:spLocks noGrp="1"/>
          </p:cNvSpPr>
          <p:nvPr>
            <p:ph type="title" idx="4294967295"/>
          </p:nvPr>
        </p:nvSpPr>
        <p:spPr>
          <a:xfrm>
            <a:off x="428825" y="1155125"/>
            <a:ext cx="6720000" cy="369300"/>
          </a:xfrm>
          <a:prstGeom prst="rect">
            <a:avLst/>
          </a:prstGeom>
        </p:spPr>
        <p:txBody>
          <a:bodyPr spcFirstLastPara="1" wrap="square" lIns="0" tIns="0" rIns="0" bIns="0" anchor="t" anchorCtr="0">
            <a:spAutoFit/>
          </a:bodyPr>
          <a:lstStyle/>
          <a:p>
            <a:pPr marL="0" lvl="0" indent="0" algn="l" rtl="0">
              <a:lnSpc>
                <a:spcPct val="80000"/>
              </a:lnSpc>
              <a:spcBef>
                <a:spcPts val="0"/>
              </a:spcBef>
              <a:spcAft>
                <a:spcPts val="0"/>
              </a:spcAft>
              <a:buClr>
                <a:schemeClr val="dk1"/>
              </a:buClr>
              <a:buSzPts val="900"/>
              <a:buFont typeface="Source Sans Pro"/>
              <a:buNone/>
            </a:pPr>
            <a:r>
              <a:rPr lang="en" sz="3000" b="1" dirty="0">
                <a:solidFill>
                  <a:srgbClr val="B34599"/>
                </a:solidFill>
                <a:latin typeface="Lato"/>
                <a:ea typeface="Lato"/>
                <a:cs typeface="Lato"/>
                <a:sym typeface="Lato"/>
              </a:rPr>
              <a:t>Madden is Tourism</a:t>
            </a:r>
            <a:endParaRPr sz="3000" b="1" dirty="0">
              <a:solidFill>
                <a:srgbClr val="B34599"/>
              </a:solidFill>
              <a:latin typeface="Lato"/>
              <a:ea typeface="Lato"/>
              <a:cs typeface="Lato"/>
              <a:sym typeface="Lato"/>
            </a:endParaRPr>
          </a:p>
        </p:txBody>
      </p:sp>
      <p:pic>
        <p:nvPicPr>
          <p:cNvPr id="150" name="Google Shape;150;p31"/>
          <p:cNvPicPr preferRelativeResize="0"/>
          <p:nvPr/>
        </p:nvPicPr>
        <p:blipFill>
          <a:blip r:embed="rId7">
            <a:alphaModFix/>
          </a:blip>
          <a:stretch>
            <a:fillRect/>
          </a:stretch>
        </p:blipFill>
        <p:spPr>
          <a:xfrm>
            <a:off x="4866884" y="294522"/>
            <a:ext cx="903775" cy="472628"/>
          </a:xfrm>
          <a:prstGeom prst="rect">
            <a:avLst/>
          </a:prstGeom>
          <a:noFill/>
          <a:ln>
            <a:noFill/>
          </a:ln>
        </p:spPr>
      </p:pic>
      <p:pic>
        <p:nvPicPr>
          <p:cNvPr id="151" name="Google Shape;151;p31"/>
          <p:cNvPicPr preferRelativeResize="0"/>
          <p:nvPr/>
        </p:nvPicPr>
        <p:blipFill>
          <a:blip r:embed="rId8">
            <a:alphaModFix/>
          </a:blip>
          <a:stretch>
            <a:fillRect/>
          </a:stretch>
        </p:blipFill>
        <p:spPr>
          <a:xfrm>
            <a:off x="6274159" y="1010226"/>
            <a:ext cx="815925" cy="377981"/>
          </a:xfrm>
          <a:prstGeom prst="rect">
            <a:avLst/>
          </a:prstGeom>
          <a:noFill/>
          <a:ln>
            <a:noFill/>
          </a:ln>
        </p:spPr>
      </p:pic>
      <p:pic>
        <p:nvPicPr>
          <p:cNvPr id="152" name="Google Shape;152;p31"/>
          <p:cNvPicPr preferRelativeResize="0"/>
          <p:nvPr/>
        </p:nvPicPr>
        <p:blipFill>
          <a:blip r:embed="rId9">
            <a:alphaModFix/>
          </a:blip>
          <a:stretch>
            <a:fillRect/>
          </a:stretch>
        </p:blipFill>
        <p:spPr>
          <a:xfrm>
            <a:off x="6381184" y="2090016"/>
            <a:ext cx="767650" cy="512775"/>
          </a:xfrm>
          <a:prstGeom prst="rect">
            <a:avLst/>
          </a:prstGeom>
          <a:noFill/>
          <a:ln>
            <a:noFill/>
          </a:ln>
        </p:spPr>
      </p:pic>
      <p:pic>
        <p:nvPicPr>
          <p:cNvPr id="153" name="Google Shape;153;p31"/>
          <p:cNvPicPr preferRelativeResize="0"/>
          <p:nvPr/>
        </p:nvPicPr>
        <p:blipFill rotWithShape="1">
          <a:blip r:embed="rId10">
            <a:alphaModFix/>
          </a:blip>
          <a:srcRect l="19259" t="28461" r="19266" b="28461"/>
          <a:stretch/>
        </p:blipFill>
        <p:spPr>
          <a:xfrm>
            <a:off x="6247836" y="240729"/>
            <a:ext cx="1054399" cy="570895"/>
          </a:xfrm>
          <a:prstGeom prst="rect">
            <a:avLst/>
          </a:prstGeom>
          <a:noFill/>
          <a:ln>
            <a:noFill/>
          </a:ln>
        </p:spPr>
      </p:pic>
      <p:pic>
        <p:nvPicPr>
          <p:cNvPr id="154" name="Google Shape;154;p31"/>
          <p:cNvPicPr preferRelativeResize="0"/>
          <p:nvPr/>
        </p:nvPicPr>
        <p:blipFill>
          <a:blip r:embed="rId11">
            <a:alphaModFix/>
          </a:blip>
          <a:stretch>
            <a:fillRect/>
          </a:stretch>
        </p:blipFill>
        <p:spPr>
          <a:xfrm>
            <a:off x="6268949" y="1562672"/>
            <a:ext cx="991775" cy="335806"/>
          </a:xfrm>
          <a:prstGeom prst="rect">
            <a:avLst/>
          </a:prstGeom>
          <a:noFill/>
          <a:ln>
            <a:noFill/>
          </a:ln>
        </p:spPr>
      </p:pic>
      <p:pic>
        <p:nvPicPr>
          <p:cNvPr id="155" name="Google Shape;155;p31"/>
          <p:cNvPicPr preferRelativeResize="0"/>
          <p:nvPr/>
        </p:nvPicPr>
        <p:blipFill>
          <a:blip r:embed="rId12">
            <a:alphaModFix/>
          </a:blip>
          <a:stretch>
            <a:fillRect/>
          </a:stretch>
        </p:blipFill>
        <p:spPr>
          <a:xfrm>
            <a:off x="7518585" y="4480382"/>
            <a:ext cx="1554852" cy="177262"/>
          </a:xfrm>
          <a:prstGeom prst="rect">
            <a:avLst/>
          </a:prstGeom>
          <a:noFill/>
          <a:ln>
            <a:noFill/>
          </a:ln>
        </p:spPr>
      </p:pic>
      <p:pic>
        <p:nvPicPr>
          <p:cNvPr id="156" name="Google Shape;156;p31"/>
          <p:cNvPicPr preferRelativeResize="0"/>
          <p:nvPr/>
        </p:nvPicPr>
        <p:blipFill>
          <a:blip r:embed="rId13">
            <a:alphaModFix/>
          </a:blip>
          <a:stretch>
            <a:fillRect/>
          </a:stretch>
        </p:blipFill>
        <p:spPr>
          <a:xfrm>
            <a:off x="6279144" y="4450853"/>
            <a:ext cx="991779" cy="402650"/>
          </a:xfrm>
          <a:prstGeom prst="rect">
            <a:avLst/>
          </a:prstGeom>
          <a:noFill/>
          <a:ln>
            <a:noFill/>
          </a:ln>
        </p:spPr>
      </p:pic>
      <p:pic>
        <p:nvPicPr>
          <p:cNvPr id="157" name="Google Shape;157;p31"/>
          <p:cNvPicPr preferRelativeResize="0"/>
          <p:nvPr/>
        </p:nvPicPr>
        <p:blipFill>
          <a:blip r:embed="rId14">
            <a:alphaModFix/>
          </a:blip>
          <a:stretch>
            <a:fillRect/>
          </a:stretch>
        </p:blipFill>
        <p:spPr>
          <a:xfrm>
            <a:off x="4791214" y="3497354"/>
            <a:ext cx="868590" cy="455817"/>
          </a:xfrm>
          <a:prstGeom prst="rect">
            <a:avLst/>
          </a:prstGeom>
          <a:noFill/>
          <a:ln>
            <a:noFill/>
          </a:ln>
        </p:spPr>
      </p:pic>
      <p:pic>
        <p:nvPicPr>
          <p:cNvPr id="158" name="Google Shape;158;p31"/>
          <p:cNvPicPr preferRelativeResize="0"/>
          <p:nvPr/>
        </p:nvPicPr>
        <p:blipFill>
          <a:blip r:embed="rId15">
            <a:alphaModFix/>
          </a:blip>
          <a:stretch>
            <a:fillRect/>
          </a:stretch>
        </p:blipFill>
        <p:spPr>
          <a:xfrm>
            <a:off x="7689199" y="4048228"/>
            <a:ext cx="991775" cy="177565"/>
          </a:xfrm>
          <a:prstGeom prst="rect">
            <a:avLst/>
          </a:prstGeom>
          <a:noFill/>
          <a:ln>
            <a:noFill/>
          </a:ln>
        </p:spPr>
      </p:pic>
      <p:pic>
        <p:nvPicPr>
          <p:cNvPr id="159" name="Google Shape;159;p31"/>
          <p:cNvPicPr preferRelativeResize="0"/>
          <p:nvPr/>
        </p:nvPicPr>
        <p:blipFill>
          <a:blip r:embed="rId16">
            <a:alphaModFix/>
          </a:blip>
          <a:stretch>
            <a:fillRect/>
          </a:stretch>
        </p:blipFill>
        <p:spPr>
          <a:xfrm>
            <a:off x="7705209" y="1047689"/>
            <a:ext cx="959754" cy="379847"/>
          </a:xfrm>
          <a:prstGeom prst="rect">
            <a:avLst/>
          </a:prstGeom>
          <a:noFill/>
          <a:ln>
            <a:noFill/>
          </a:ln>
        </p:spPr>
      </p:pic>
      <p:pic>
        <p:nvPicPr>
          <p:cNvPr id="160" name="Google Shape;160;p31"/>
          <p:cNvPicPr preferRelativeResize="0"/>
          <p:nvPr/>
        </p:nvPicPr>
        <p:blipFill rotWithShape="1">
          <a:blip r:embed="rId17">
            <a:alphaModFix/>
          </a:blip>
          <a:srcRect r="29898"/>
          <a:stretch/>
        </p:blipFill>
        <p:spPr>
          <a:xfrm>
            <a:off x="7768811" y="271598"/>
            <a:ext cx="1054400" cy="518489"/>
          </a:xfrm>
          <a:prstGeom prst="rect">
            <a:avLst/>
          </a:prstGeom>
          <a:noFill/>
          <a:ln>
            <a:noFill/>
          </a:ln>
        </p:spPr>
      </p:pic>
      <p:pic>
        <p:nvPicPr>
          <p:cNvPr id="161" name="Google Shape;161;p31"/>
          <p:cNvPicPr preferRelativeResize="0"/>
          <p:nvPr/>
        </p:nvPicPr>
        <p:blipFill>
          <a:blip r:embed="rId18">
            <a:alphaModFix/>
          </a:blip>
          <a:stretch>
            <a:fillRect/>
          </a:stretch>
        </p:blipFill>
        <p:spPr>
          <a:xfrm>
            <a:off x="6156881" y="3347756"/>
            <a:ext cx="1215906" cy="294100"/>
          </a:xfrm>
          <a:prstGeom prst="rect">
            <a:avLst/>
          </a:prstGeom>
          <a:noFill/>
          <a:ln>
            <a:noFill/>
          </a:ln>
        </p:spPr>
      </p:pic>
      <p:pic>
        <p:nvPicPr>
          <p:cNvPr id="162" name="Google Shape;162;p31"/>
          <p:cNvPicPr preferRelativeResize="0"/>
          <p:nvPr/>
        </p:nvPicPr>
        <p:blipFill>
          <a:blip r:embed="rId19">
            <a:alphaModFix/>
          </a:blip>
          <a:stretch>
            <a:fillRect/>
          </a:stretch>
        </p:blipFill>
        <p:spPr>
          <a:xfrm>
            <a:off x="7689200" y="2814335"/>
            <a:ext cx="991775" cy="439677"/>
          </a:xfrm>
          <a:prstGeom prst="rect">
            <a:avLst/>
          </a:prstGeom>
          <a:noFill/>
          <a:ln>
            <a:noFill/>
          </a:ln>
        </p:spPr>
      </p:pic>
      <p:pic>
        <p:nvPicPr>
          <p:cNvPr id="163" name="Google Shape;163;p31"/>
          <p:cNvPicPr preferRelativeResize="0"/>
          <p:nvPr/>
        </p:nvPicPr>
        <p:blipFill>
          <a:blip r:embed="rId20">
            <a:alphaModFix/>
          </a:blip>
          <a:stretch>
            <a:fillRect/>
          </a:stretch>
        </p:blipFill>
        <p:spPr>
          <a:xfrm>
            <a:off x="4845521" y="4119086"/>
            <a:ext cx="868575" cy="658178"/>
          </a:xfrm>
          <a:prstGeom prst="rect">
            <a:avLst/>
          </a:prstGeom>
          <a:noFill/>
          <a:ln>
            <a:noFill/>
          </a:ln>
        </p:spPr>
      </p:pic>
      <p:sp>
        <p:nvSpPr>
          <p:cNvPr id="164" name="Google Shape;164;p31"/>
          <p:cNvSpPr txBox="1"/>
          <p:nvPr/>
        </p:nvSpPr>
        <p:spPr>
          <a:xfrm>
            <a:off x="428825" y="1936075"/>
            <a:ext cx="3699000" cy="158070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Clr>
                <a:schemeClr val="dk1"/>
              </a:buClr>
              <a:buSzPts val="1100"/>
              <a:buFont typeface="Arial"/>
              <a:buNone/>
            </a:pPr>
            <a:r>
              <a:rPr lang="en" sz="1300">
                <a:solidFill>
                  <a:schemeClr val="dk1"/>
                </a:solidFill>
                <a:latin typeface="Lato"/>
                <a:ea typeface="Lato"/>
                <a:cs typeface="Lato"/>
                <a:sym typeface="Lato"/>
              </a:rPr>
              <a:t>We </a:t>
            </a:r>
            <a:r>
              <a:rPr lang="en" sz="1300" b="1">
                <a:solidFill>
                  <a:srgbClr val="435362"/>
                </a:solidFill>
                <a:latin typeface="Lato"/>
                <a:ea typeface="Lato"/>
                <a:cs typeface="Lato"/>
                <a:sym typeface="Lato"/>
              </a:rPr>
              <a:t>match visitors to destinations</a:t>
            </a:r>
            <a:r>
              <a:rPr lang="en" sz="1300">
                <a:solidFill>
                  <a:schemeClr val="dk1"/>
                </a:solidFill>
                <a:latin typeface="Lato"/>
                <a:ea typeface="Lato"/>
                <a:cs typeface="Lato"/>
                <a:sym typeface="Lato"/>
              </a:rPr>
              <a:t> from coast to coast through our focus on </a:t>
            </a:r>
            <a:r>
              <a:rPr lang="en" sz="1300" b="1">
                <a:solidFill>
                  <a:srgbClr val="435362"/>
                </a:solidFill>
                <a:latin typeface="Lato"/>
                <a:ea typeface="Lato"/>
                <a:cs typeface="Lato"/>
                <a:sym typeface="Lato"/>
              </a:rPr>
              <a:t>destination marketing</a:t>
            </a:r>
            <a:r>
              <a:rPr lang="en" sz="1300">
                <a:solidFill>
                  <a:schemeClr val="dk1"/>
                </a:solidFill>
                <a:latin typeface="Lato"/>
                <a:ea typeface="Lato"/>
                <a:cs typeface="Lato"/>
                <a:sym typeface="Lato"/>
              </a:rPr>
              <a:t>. We partner with over 200 travel and tourism organizations nationally each year. </a:t>
            </a:r>
            <a:endParaRPr sz="1300">
              <a:solidFill>
                <a:schemeClr val="dk1"/>
              </a:solidFill>
              <a:latin typeface="Lato"/>
              <a:ea typeface="Lato"/>
              <a:cs typeface="Lato"/>
              <a:sym typeface="Lato"/>
            </a:endParaRPr>
          </a:p>
          <a:p>
            <a:pPr marL="0" lvl="0" indent="0" algn="l" rtl="0">
              <a:lnSpc>
                <a:spcPct val="115000"/>
              </a:lnSpc>
              <a:spcBef>
                <a:spcPts val="0"/>
              </a:spcBef>
              <a:spcAft>
                <a:spcPts val="0"/>
              </a:spcAft>
              <a:buClr>
                <a:schemeClr val="dk1"/>
              </a:buClr>
              <a:buSzPts val="1100"/>
              <a:buFont typeface="Arial"/>
              <a:buNone/>
            </a:pPr>
            <a:endParaRPr sz="1300">
              <a:solidFill>
                <a:schemeClr val="dk1"/>
              </a:solidFill>
              <a:latin typeface="Work Sans"/>
              <a:ea typeface="Work Sans"/>
              <a:cs typeface="Work Sans"/>
              <a:sym typeface="Work Sans"/>
            </a:endParaRPr>
          </a:p>
          <a:p>
            <a:pPr marL="0" lvl="0" indent="0" algn="l" rtl="0">
              <a:lnSpc>
                <a:spcPct val="115000"/>
              </a:lnSpc>
              <a:spcBef>
                <a:spcPts val="0"/>
              </a:spcBef>
              <a:spcAft>
                <a:spcPts val="0"/>
              </a:spcAft>
              <a:buClr>
                <a:schemeClr val="dk1"/>
              </a:buClr>
              <a:buSzPts val="1100"/>
              <a:buFont typeface="Arial"/>
              <a:buNone/>
            </a:pPr>
            <a:endParaRPr sz="1300" b="1" i="1">
              <a:solidFill>
                <a:srgbClr val="435362"/>
              </a:solidFill>
              <a:latin typeface="Work Sans"/>
              <a:ea typeface="Work Sans"/>
              <a:cs typeface="Work Sans"/>
              <a:sym typeface="Work Sans"/>
            </a:endParaRPr>
          </a:p>
          <a:p>
            <a:pPr marL="0" lvl="0" indent="0" algn="l" rtl="0">
              <a:lnSpc>
                <a:spcPct val="115000"/>
              </a:lnSpc>
              <a:spcBef>
                <a:spcPts val="0"/>
              </a:spcBef>
              <a:spcAft>
                <a:spcPts val="0"/>
              </a:spcAft>
              <a:buClr>
                <a:schemeClr val="dk1"/>
              </a:buClr>
              <a:buSzPts val="1100"/>
              <a:buFont typeface="Arial"/>
              <a:buNone/>
            </a:pPr>
            <a:endParaRPr sz="1300">
              <a:solidFill>
                <a:schemeClr val="dk1"/>
              </a:solidFill>
              <a:latin typeface="Work Sans"/>
              <a:ea typeface="Work Sans"/>
              <a:cs typeface="Work Sans"/>
              <a:sym typeface="Work Sans"/>
            </a:endParaRPr>
          </a:p>
        </p:txBody>
      </p:sp>
      <p:pic>
        <p:nvPicPr>
          <p:cNvPr id="165" name="Google Shape;165;p31"/>
          <p:cNvPicPr preferRelativeResize="0"/>
          <p:nvPr/>
        </p:nvPicPr>
        <p:blipFill rotWithShape="1">
          <a:blip r:embed="rId21">
            <a:alphaModFix/>
          </a:blip>
          <a:srcRect t="21441" b="16284"/>
          <a:stretch/>
        </p:blipFill>
        <p:spPr>
          <a:xfrm>
            <a:off x="4642600" y="2309477"/>
            <a:ext cx="1274417" cy="407975"/>
          </a:xfrm>
          <a:prstGeom prst="rect">
            <a:avLst/>
          </a:prstGeom>
          <a:noFill/>
          <a:ln>
            <a:noFill/>
          </a:ln>
        </p:spPr>
      </p:pic>
      <p:pic>
        <p:nvPicPr>
          <p:cNvPr id="166" name="Google Shape;166;p31"/>
          <p:cNvPicPr preferRelativeResize="0"/>
          <p:nvPr/>
        </p:nvPicPr>
        <p:blipFill rotWithShape="1">
          <a:blip r:embed="rId22">
            <a:alphaModFix/>
          </a:blip>
          <a:srcRect l="-5277" t="-37983" r="1186" b="-31508"/>
          <a:stretch/>
        </p:blipFill>
        <p:spPr>
          <a:xfrm>
            <a:off x="7733197" y="3357111"/>
            <a:ext cx="903774" cy="457527"/>
          </a:xfrm>
          <a:prstGeom prst="rect">
            <a:avLst/>
          </a:prstGeom>
          <a:noFill/>
          <a:ln>
            <a:noFill/>
          </a:ln>
        </p:spPr>
      </p:pic>
      <p:pic>
        <p:nvPicPr>
          <p:cNvPr id="167" name="Google Shape;167;p31"/>
          <p:cNvPicPr preferRelativeResize="0"/>
          <p:nvPr/>
        </p:nvPicPr>
        <p:blipFill rotWithShape="1">
          <a:blip r:embed="rId23">
            <a:alphaModFix/>
          </a:blip>
          <a:srcRect l="4552" r="3838" b="7834"/>
          <a:stretch/>
        </p:blipFill>
        <p:spPr>
          <a:xfrm>
            <a:off x="4831448" y="921383"/>
            <a:ext cx="903774" cy="555666"/>
          </a:xfrm>
          <a:prstGeom prst="rect">
            <a:avLst/>
          </a:prstGeom>
          <a:noFill/>
          <a:ln>
            <a:noFill/>
          </a:ln>
        </p:spPr>
      </p:pic>
      <p:pic>
        <p:nvPicPr>
          <p:cNvPr id="168" name="Google Shape;168;p31"/>
          <p:cNvPicPr preferRelativeResize="0"/>
          <p:nvPr/>
        </p:nvPicPr>
        <p:blipFill>
          <a:blip r:embed="rId24">
            <a:alphaModFix/>
          </a:blip>
          <a:stretch>
            <a:fillRect/>
          </a:stretch>
        </p:blipFill>
        <p:spPr>
          <a:xfrm>
            <a:off x="6323138" y="3820388"/>
            <a:ext cx="903775" cy="451899"/>
          </a:xfrm>
          <a:prstGeom prst="rect">
            <a:avLst/>
          </a:prstGeom>
          <a:noFill/>
          <a:ln>
            <a:noFill/>
          </a:ln>
        </p:spPr>
      </p:pic>
      <p:cxnSp>
        <p:nvCxnSpPr>
          <p:cNvPr id="169" name="Google Shape;169;p31"/>
          <p:cNvCxnSpPr/>
          <p:nvPr/>
        </p:nvCxnSpPr>
        <p:spPr>
          <a:xfrm>
            <a:off x="7825" y="428500"/>
            <a:ext cx="4572000" cy="0"/>
          </a:xfrm>
          <a:prstGeom prst="straightConnector1">
            <a:avLst/>
          </a:prstGeom>
          <a:noFill/>
          <a:ln w="9525" cap="flat" cmpd="sng">
            <a:solidFill>
              <a:srgbClr val="C3D0D9"/>
            </a:solidFill>
            <a:prstDash val="solid"/>
            <a:round/>
            <a:headEnd type="none" w="med" len="med"/>
            <a:tailEnd type="triangle" w="med" len="med"/>
          </a:ln>
        </p:spPr>
      </p:cxnSp>
      <p:pic>
        <p:nvPicPr>
          <p:cNvPr id="170" name="Google Shape;170;p31"/>
          <p:cNvPicPr preferRelativeResize="0"/>
          <p:nvPr/>
        </p:nvPicPr>
        <p:blipFill>
          <a:blip r:embed="rId25">
            <a:alphaModFix/>
          </a:blip>
          <a:stretch>
            <a:fillRect/>
          </a:stretch>
        </p:blipFill>
        <p:spPr>
          <a:xfrm>
            <a:off x="569153" y="461877"/>
            <a:ext cx="1619828" cy="360600"/>
          </a:xfrm>
          <a:prstGeom prst="rect">
            <a:avLst/>
          </a:prstGeom>
          <a:noFill/>
          <a:ln>
            <a:noFill/>
          </a:ln>
        </p:spPr>
      </p:pic>
      <p:pic>
        <p:nvPicPr>
          <p:cNvPr id="171" name="Google Shape;171;p31"/>
          <p:cNvPicPr preferRelativeResize="0"/>
          <p:nvPr/>
        </p:nvPicPr>
        <p:blipFill>
          <a:blip r:embed="rId26">
            <a:alphaModFix/>
          </a:blip>
          <a:stretch>
            <a:fillRect/>
          </a:stretch>
        </p:blipFill>
        <p:spPr>
          <a:xfrm>
            <a:off x="7716575" y="1733000"/>
            <a:ext cx="1087900" cy="242967"/>
          </a:xfrm>
          <a:prstGeom prst="rect">
            <a:avLst/>
          </a:prstGeom>
          <a:noFill/>
          <a:ln>
            <a:noFill/>
          </a:ln>
        </p:spPr>
      </p:pic>
      <p:pic>
        <p:nvPicPr>
          <p:cNvPr id="172" name="Google Shape;172;p31"/>
          <p:cNvPicPr preferRelativeResize="0"/>
          <p:nvPr/>
        </p:nvPicPr>
        <p:blipFill>
          <a:blip r:embed="rId27">
            <a:alphaModFix/>
          </a:blip>
          <a:stretch>
            <a:fillRect/>
          </a:stretch>
        </p:blipFill>
        <p:spPr>
          <a:xfrm>
            <a:off x="112875" y="4850150"/>
            <a:ext cx="839016" cy="228600"/>
          </a:xfrm>
          <a:prstGeom prst="rect">
            <a:avLst/>
          </a:prstGeom>
          <a:noFill/>
          <a:ln>
            <a:noFill/>
          </a:ln>
        </p:spPr>
      </p:pic>
      <p:sp>
        <p:nvSpPr>
          <p:cNvPr id="173" name="Google Shape;173;p31"/>
          <p:cNvSpPr txBox="1"/>
          <p:nvPr/>
        </p:nvSpPr>
        <p:spPr>
          <a:xfrm rot="-548327">
            <a:off x="675634" y="3569139"/>
            <a:ext cx="3205387" cy="95440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Rock Salt"/>
                <a:ea typeface="Rock Salt"/>
                <a:cs typeface="Rock Salt"/>
                <a:sym typeface="Rock Salt"/>
              </a:rPr>
              <a:t>Every visitor and every destination is unique, and so is each approach!</a:t>
            </a:r>
            <a:endParaRPr>
              <a:solidFill>
                <a:schemeClr val="dk1"/>
              </a:solidFill>
            </a:endParaRPr>
          </a:p>
          <a:p>
            <a:pPr marL="0" lvl="0" indent="0" algn="l" rtl="0">
              <a:spcBef>
                <a:spcPts val="0"/>
              </a:spcBef>
              <a:spcAft>
                <a:spcPts val="0"/>
              </a:spcAft>
              <a:buNone/>
            </a:pPr>
            <a:endParaRPr/>
          </a:p>
        </p:txBody>
      </p:sp>
      <p:pic>
        <p:nvPicPr>
          <p:cNvPr id="174" name="Google Shape;174;p31"/>
          <p:cNvPicPr preferRelativeResize="0"/>
          <p:nvPr/>
        </p:nvPicPr>
        <p:blipFill>
          <a:blip r:embed="rId28">
            <a:alphaModFix/>
          </a:blip>
          <a:stretch>
            <a:fillRect/>
          </a:stretch>
        </p:blipFill>
        <p:spPr>
          <a:xfrm rot="5776568">
            <a:off x="3660543" y="3290640"/>
            <a:ext cx="369887" cy="68384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2"/>
          <p:cNvSpPr/>
          <p:nvPr/>
        </p:nvSpPr>
        <p:spPr>
          <a:xfrm>
            <a:off x="50" y="0"/>
            <a:ext cx="9144000" cy="5143500"/>
          </a:xfrm>
          <a:prstGeom prst="rect">
            <a:avLst/>
          </a:prstGeom>
          <a:solidFill>
            <a:srgbClr val="7567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0" name="Google Shape;180;p32" descr="gray.png"/>
          <p:cNvPicPr preferRelativeResize="0"/>
          <p:nvPr/>
        </p:nvPicPr>
        <p:blipFill rotWithShape="1">
          <a:blip r:embed="rId3">
            <a:alphaModFix amt="70000"/>
          </a:blip>
          <a:srcRect/>
          <a:stretch/>
        </p:blipFill>
        <p:spPr>
          <a:xfrm rot="10800000" flipH="1">
            <a:off x="50" y="0"/>
            <a:ext cx="5069400" cy="5143500"/>
          </a:xfrm>
          <a:prstGeom prst="rect">
            <a:avLst/>
          </a:prstGeom>
          <a:noFill/>
          <a:ln>
            <a:noFill/>
          </a:ln>
        </p:spPr>
      </p:pic>
      <p:pic>
        <p:nvPicPr>
          <p:cNvPr id="181" name="Google Shape;181;p32"/>
          <p:cNvPicPr preferRelativeResize="0"/>
          <p:nvPr/>
        </p:nvPicPr>
        <p:blipFill rotWithShape="1">
          <a:blip r:embed="rId4">
            <a:alphaModFix amt="20000"/>
          </a:blip>
          <a:srcRect l="1786" r="76108"/>
          <a:stretch/>
        </p:blipFill>
        <p:spPr>
          <a:xfrm>
            <a:off x="0" y="2699475"/>
            <a:ext cx="1868200" cy="2303276"/>
          </a:xfrm>
          <a:prstGeom prst="rect">
            <a:avLst/>
          </a:prstGeom>
          <a:noFill/>
          <a:ln>
            <a:noFill/>
          </a:ln>
        </p:spPr>
      </p:pic>
      <p:sp>
        <p:nvSpPr>
          <p:cNvPr id="182" name="Google Shape;182;p32"/>
          <p:cNvSpPr txBox="1"/>
          <p:nvPr/>
        </p:nvSpPr>
        <p:spPr>
          <a:xfrm>
            <a:off x="1297485" y="706750"/>
            <a:ext cx="6582600" cy="25071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endParaRPr sz="2200" b="1" dirty="0">
              <a:solidFill>
                <a:srgbClr val="FFFFFF"/>
              </a:solidFill>
              <a:latin typeface="Lato"/>
              <a:ea typeface="Lato"/>
              <a:cs typeface="Lato"/>
              <a:sym typeface="Lato"/>
            </a:endParaRPr>
          </a:p>
          <a:p>
            <a:pPr marL="0" lvl="0" indent="0" algn="ctr" rtl="0">
              <a:spcBef>
                <a:spcPts val="0"/>
              </a:spcBef>
              <a:spcAft>
                <a:spcPts val="0"/>
              </a:spcAft>
              <a:buNone/>
            </a:pPr>
            <a:r>
              <a:rPr lang="en" sz="2200" b="1" dirty="0">
                <a:solidFill>
                  <a:srgbClr val="FFFFFF"/>
                </a:solidFill>
                <a:latin typeface="Lato"/>
                <a:ea typeface="Lato"/>
                <a:cs typeface="Lato"/>
                <a:sym typeface="Lato"/>
              </a:rPr>
              <a:t>Branson’s Official Annual</a:t>
            </a:r>
            <a:endParaRPr sz="2200" b="1" dirty="0">
              <a:solidFill>
                <a:srgbClr val="FFFFFF"/>
              </a:solidFill>
              <a:latin typeface="Lato"/>
              <a:ea typeface="Lato"/>
              <a:cs typeface="Lato"/>
              <a:sym typeface="Lato"/>
            </a:endParaRPr>
          </a:p>
          <a:p>
            <a:pPr marL="0" lvl="0" indent="0" algn="ctr" rtl="0">
              <a:spcBef>
                <a:spcPts val="0"/>
              </a:spcBef>
              <a:spcAft>
                <a:spcPts val="0"/>
              </a:spcAft>
              <a:buNone/>
            </a:pPr>
            <a:r>
              <a:rPr lang="en" sz="2200" b="1" dirty="0">
                <a:solidFill>
                  <a:srgbClr val="FFFFFF"/>
                </a:solidFill>
                <a:latin typeface="Lato"/>
                <a:ea typeface="Lato"/>
                <a:cs typeface="Lato"/>
                <a:sym typeface="Lato"/>
              </a:rPr>
              <a:t>Vacation Guide</a:t>
            </a:r>
            <a:endParaRPr sz="2200" b="1" dirty="0">
              <a:solidFill>
                <a:srgbClr val="FFFFFF"/>
              </a:solidFill>
              <a:latin typeface="Lato"/>
              <a:ea typeface="Lato"/>
              <a:cs typeface="Lato"/>
              <a:sym typeface="Lato"/>
            </a:endParaRPr>
          </a:p>
          <a:p>
            <a:pPr marL="0" lvl="0" indent="0" algn="ctr" rtl="0">
              <a:spcBef>
                <a:spcPts val="0"/>
              </a:spcBef>
              <a:spcAft>
                <a:spcPts val="0"/>
              </a:spcAft>
              <a:buNone/>
            </a:pPr>
            <a:endParaRPr sz="2200" b="1" dirty="0">
              <a:solidFill>
                <a:srgbClr val="FFFFFF"/>
              </a:solidFill>
              <a:latin typeface="Lato"/>
              <a:ea typeface="Lato"/>
              <a:cs typeface="Lato"/>
              <a:sym typeface="Lato"/>
            </a:endParaRPr>
          </a:p>
          <a:p>
            <a:pPr marL="0" lvl="0" indent="0" algn="ctr" rtl="0">
              <a:spcBef>
                <a:spcPts val="0"/>
              </a:spcBef>
              <a:spcAft>
                <a:spcPts val="0"/>
              </a:spcAft>
              <a:buNone/>
            </a:pPr>
            <a:r>
              <a:rPr lang="en" sz="2200" b="1" dirty="0">
                <a:solidFill>
                  <a:srgbClr val="FFFFFF"/>
                </a:solidFill>
                <a:latin typeface="Lato"/>
                <a:ea typeface="Lato"/>
                <a:cs typeface="Lato"/>
                <a:sym typeface="Lato"/>
              </a:rPr>
              <a:t>Get your message out to potential visitors by </a:t>
            </a:r>
            <a:r>
              <a:rPr lang="en" sz="2200" b="1" i="1" dirty="0">
                <a:solidFill>
                  <a:srgbClr val="FFFFFF"/>
                </a:solidFill>
                <a:latin typeface="Lato"/>
                <a:ea typeface="Lato"/>
                <a:cs typeface="Lato"/>
                <a:sym typeface="Lato"/>
              </a:rPr>
              <a:t>advertising</a:t>
            </a:r>
            <a:r>
              <a:rPr lang="en" sz="2200" b="1" dirty="0">
                <a:solidFill>
                  <a:srgbClr val="FFFFFF"/>
                </a:solidFill>
                <a:latin typeface="Lato"/>
                <a:ea typeface="Lato"/>
                <a:cs typeface="Lato"/>
                <a:sym typeface="Lato"/>
              </a:rPr>
              <a:t> in this valuable resource!</a:t>
            </a:r>
          </a:p>
          <a:p>
            <a:pPr marL="0" lvl="0" indent="0" algn="ctr" rtl="0">
              <a:spcBef>
                <a:spcPts val="0"/>
              </a:spcBef>
              <a:spcAft>
                <a:spcPts val="0"/>
              </a:spcAft>
              <a:buNone/>
            </a:pPr>
            <a:endParaRPr sz="2200" b="1" dirty="0">
              <a:solidFill>
                <a:srgbClr val="FFFFFF"/>
              </a:solidFill>
              <a:latin typeface="Lato"/>
              <a:ea typeface="Lato"/>
              <a:cs typeface="Lato"/>
              <a:sym typeface="Lato"/>
            </a:endParaRPr>
          </a:p>
          <a:p>
            <a:pPr marL="0" lvl="0" indent="0" algn="ctr" rtl="0">
              <a:spcBef>
                <a:spcPts val="0"/>
              </a:spcBef>
              <a:spcAft>
                <a:spcPts val="0"/>
              </a:spcAft>
              <a:buNone/>
            </a:pPr>
            <a:endParaRPr sz="2100" b="1" dirty="0">
              <a:solidFill>
                <a:srgbClr val="FFFFFF"/>
              </a:solidFill>
              <a:latin typeface="Lato"/>
              <a:ea typeface="Lato"/>
              <a:cs typeface="Lato"/>
              <a:sym typeface="Lato"/>
            </a:endParaRPr>
          </a:p>
        </p:txBody>
      </p:sp>
      <p:pic>
        <p:nvPicPr>
          <p:cNvPr id="183" name="Google Shape;183;p32"/>
          <p:cNvPicPr preferRelativeResize="0"/>
          <p:nvPr/>
        </p:nvPicPr>
        <p:blipFill>
          <a:blip r:embed="rId5">
            <a:alphaModFix/>
          </a:blip>
          <a:stretch>
            <a:fillRect/>
          </a:stretch>
        </p:blipFill>
        <p:spPr>
          <a:xfrm>
            <a:off x="3474300" y="3462307"/>
            <a:ext cx="2228975" cy="1029786"/>
          </a:xfrm>
          <a:prstGeom prst="rect">
            <a:avLst/>
          </a:prstGeom>
          <a:noFill/>
          <a:ln>
            <a:noFill/>
          </a:ln>
        </p:spPr>
      </p:pic>
      <p:sp>
        <p:nvSpPr>
          <p:cNvPr id="184" name="Google Shape;184;p32"/>
          <p:cNvSpPr/>
          <p:nvPr/>
        </p:nvSpPr>
        <p:spPr>
          <a:xfrm rot="10800000">
            <a:off x="8124800" y="0"/>
            <a:ext cx="1028700" cy="1028700"/>
          </a:xfrm>
          <a:prstGeom prst="rtTriangle">
            <a:avLst/>
          </a:prstGeom>
          <a:solidFill>
            <a:srgbClr val="7567AD"/>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3"/>
          <p:cNvSpPr txBox="1"/>
          <p:nvPr/>
        </p:nvSpPr>
        <p:spPr>
          <a:xfrm>
            <a:off x="189325" y="149875"/>
            <a:ext cx="8340300" cy="15015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Clr>
                <a:schemeClr val="dk1"/>
              </a:buClr>
              <a:buSzPts val="1100"/>
              <a:buFont typeface="Arial"/>
              <a:buNone/>
            </a:pPr>
            <a:r>
              <a:rPr lang="en" sz="3000" b="1">
                <a:solidFill>
                  <a:srgbClr val="B34599"/>
                </a:solidFill>
                <a:highlight>
                  <a:srgbClr val="FFFFFF"/>
                </a:highlight>
                <a:latin typeface="Lato"/>
                <a:ea typeface="Lato"/>
                <a:cs typeface="Lato"/>
                <a:sym typeface="Lato"/>
              </a:rPr>
              <a:t>Be Featured in the 2024 Guide </a:t>
            </a:r>
            <a:endParaRPr sz="3000" b="1">
              <a:solidFill>
                <a:srgbClr val="B34599"/>
              </a:solidFill>
              <a:highlight>
                <a:srgbClr val="FFFFFF"/>
              </a:highlight>
              <a:latin typeface="Lato"/>
              <a:ea typeface="Lato"/>
              <a:cs typeface="Lato"/>
              <a:sym typeface="Lato"/>
            </a:endParaRPr>
          </a:p>
          <a:p>
            <a:pPr marL="0" lvl="0" indent="0" algn="l" rtl="0">
              <a:lnSpc>
                <a:spcPct val="115000"/>
              </a:lnSpc>
              <a:spcBef>
                <a:spcPts val="1400"/>
              </a:spcBef>
              <a:spcAft>
                <a:spcPts val="0"/>
              </a:spcAft>
              <a:buClr>
                <a:schemeClr val="dk1"/>
              </a:buClr>
              <a:buSzPts val="1100"/>
              <a:buFont typeface="Arial"/>
              <a:buNone/>
            </a:pPr>
            <a:endParaRPr sz="1150">
              <a:solidFill>
                <a:srgbClr val="2B2B2B"/>
              </a:solidFill>
              <a:highlight>
                <a:srgbClr val="FFFFFF"/>
              </a:highlight>
              <a:latin typeface="Lato"/>
              <a:ea typeface="Lato"/>
              <a:cs typeface="Lato"/>
              <a:sym typeface="Lato"/>
            </a:endParaRPr>
          </a:p>
          <a:p>
            <a:pPr marL="0" lvl="0" indent="0" algn="l" rtl="0">
              <a:spcBef>
                <a:spcPts val="1400"/>
              </a:spcBef>
              <a:spcAft>
                <a:spcPts val="0"/>
              </a:spcAft>
              <a:buNone/>
            </a:pPr>
            <a:endParaRPr sz="1300">
              <a:latin typeface="Lato"/>
              <a:ea typeface="Lato"/>
              <a:cs typeface="Lato"/>
              <a:sym typeface="Lato"/>
            </a:endParaRPr>
          </a:p>
        </p:txBody>
      </p:sp>
      <p:sp>
        <p:nvSpPr>
          <p:cNvPr id="190" name="Google Shape;190;p33"/>
          <p:cNvSpPr/>
          <p:nvPr/>
        </p:nvSpPr>
        <p:spPr>
          <a:xfrm rot="10800000">
            <a:off x="8124800" y="0"/>
            <a:ext cx="1028700" cy="1028700"/>
          </a:xfrm>
          <a:prstGeom prst="rtTriangle">
            <a:avLst/>
          </a:prstGeom>
          <a:solidFill>
            <a:srgbClr val="7567AD"/>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191" name="Google Shape;191;p33"/>
          <p:cNvPicPr preferRelativeResize="0"/>
          <p:nvPr/>
        </p:nvPicPr>
        <p:blipFill>
          <a:blip r:embed="rId3">
            <a:alphaModFix/>
          </a:blip>
          <a:stretch>
            <a:fillRect/>
          </a:stretch>
        </p:blipFill>
        <p:spPr>
          <a:xfrm>
            <a:off x="8448311" y="37005"/>
            <a:ext cx="675586" cy="312125"/>
          </a:xfrm>
          <a:prstGeom prst="rect">
            <a:avLst/>
          </a:prstGeom>
          <a:noFill/>
          <a:ln>
            <a:noFill/>
          </a:ln>
        </p:spPr>
      </p:pic>
      <p:pic>
        <p:nvPicPr>
          <p:cNvPr id="192" name="Google Shape;192;p33"/>
          <p:cNvPicPr preferRelativeResize="0"/>
          <p:nvPr/>
        </p:nvPicPr>
        <p:blipFill>
          <a:blip r:embed="rId4">
            <a:alphaModFix/>
          </a:blip>
          <a:stretch>
            <a:fillRect/>
          </a:stretch>
        </p:blipFill>
        <p:spPr>
          <a:xfrm>
            <a:off x="112875" y="4850150"/>
            <a:ext cx="839016" cy="228600"/>
          </a:xfrm>
          <a:prstGeom prst="rect">
            <a:avLst/>
          </a:prstGeom>
          <a:noFill/>
          <a:ln>
            <a:noFill/>
          </a:ln>
        </p:spPr>
      </p:pic>
      <p:pic>
        <p:nvPicPr>
          <p:cNvPr id="193" name="Google Shape;193;p33"/>
          <p:cNvPicPr preferRelativeResize="0"/>
          <p:nvPr/>
        </p:nvPicPr>
        <p:blipFill>
          <a:blip r:embed="rId5">
            <a:alphaModFix/>
          </a:blip>
          <a:stretch>
            <a:fillRect/>
          </a:stretch>
        </p:blipFill>
        <p:spPr>
          <a:xfrm>
            <a:off x="4898850" y="826500"/>
            <a:ext cx="3630875" cy="3627001"/>
          </a:xfrm>
          <a:prstGeom prst="rect">
            <a:avLst/>
          </a:prstGeom>
          <a:noFill/>
          <a:ln>
            <a:noFill/>
          </a:ln>
        </p:spPr>
      </p:pic>
      <p:sp>
        <p:nvSpPr>
          <p:cNvPr id="194" name="Google Shape;194;p33"/>
          <p:cNvSpPr txBox="1"/>
          <p:nvPr/>
        </p:nvSpPr>
        <p:spPr>
          <a:xfrm>
            <a:off x="112875" y="723000"/>
            <a:ext cx="4709400" cy="1728000"/>
          </a:xfrm>
          <a:prstGeom prst="rect">
            <a:avLst/>
          </a:prstGeom>
          <a:noFill/>
          <a:ln>
            <a:noFill/>
          </a:ln>
        </p:spPr>
        <p:txBody>
          <a:bodyPr spcFirstLastPara="1" wrap="square" lIns="91425" tIns="91425" rIns="91425" bIns="91425" anchor="t" anchorCtr="0">
            <a:spAutoFit/>
          </a:bodyPr>
          <a:lstStyle/>
          <a:p>
            <a:pPr marL="0" lvl="0" indent="0" algn="l" rtl="0">
              <a:lnSpc>
                <a:spcPct val="112500"/>
              </a:lnSpc>
              <a:spcBef>
                <a:spcPts val="1800"/>
              </a:spcBef>
              <a:spcAft>
                <a:spcPts val="0"/>
              </a:spcAft>
              <a:buNone/>
            </a:pPr>
            <a:r>
              <a:rPr lang="en" sz="1150" b="1">
                <a:solidFill>
                  <a:srgbClr val="B34599"/>
                </a:solidFill>
                <a:highlight>
                  <a:schemeClr val="lt1"/>
                </a:highlight>
                <a:latin typeface="Lato"/>
                <a:ea typeface="Lato"/>
                <a:cs typeface="Lato"/>
                <a:sym typeface="Lato"/>
              </a:rPr>
              <a:t>Available in Print and Online!</a:t>
            </a:r>
            <a:endParaRPr sz="1150" b="1">
              <a:solidFill>
                <a:srgbClr val="B34599"/>
              </a:solidFill>
              <a:highlight>
                <a:schemeClr val="lt1"/>
              </a:highlight>
              <a:latin typeface="Lato"/>
              <a:ea typeface="Lato"/>
              <a:cs typeface="Lato"/>
              <a:sym typeface="Lato"/>
            </a:endParaRPr>
          </a:p>
          <a:p>
            <a:pPr marL="152400" marR="152400" lvl="0" indent="0" algn="l" rtl="0">
              <a:lnSpc>
                <a:spcPct val="175000"/>
              </a:lnSpc>
              <a:spcBef>
                <a:spcPts val="400"/>
              </a:spcBef>
              <a:spcAft>
                <a:spcPts val="3600"/>
              </a:spcAft>
              <a:buNone/>
            </a:pPr>
            <a:r>
              <a:rPr lang="en" sz="1050">
                <a:solidFill>
                  <a:srgbClr val="222222"/>
                </a:solidFill>
                <a:highlight>
                  <a:schemeClr val="lt1"/>
                </a:highlight>
                <a:latin typeface="Lato"/>
                <a:ea typeface="Lato"/>
                <a:cs typeface="Lato"/>
                <a:sym typeface="Lato"/>
              </a:rPr>
              <a:t>The Branson Official Visitors Guide provides potential travelers and in-market visitors with an all-encompassing guide to where to stay, where to go, and what to do! Now's the time to join the best of Branson in this go-to resource for those seeking vacation inspiration.  </a:t>
            </a:r>
            <a:r>
              <a:rPr lang="en" sz="1050">
                <a:solidFill>
                  <a:srgbClr val="2D2D2D"/>
                </a:solidFill>
                <a:highlight>
                  <a:schemeClr val="lt1"/>
                </a:highlight>
                <a:latin typeface="Lato"/>
                <a:ea typeface="Lato"/>
                <a:cs typeface="Lato"/>
                <a:sym typeface="Lato"/>
              </a:rPr>
              <a:t>200,000+ printed copies circulated</a:t>
            </a:r>
            <a:endParaRPr sz="1050"/>
          </a:p>
        </p:txBody>
      </p:sp>
      <p:sp>
        <p:nvSpPr>
          <p:cNvPr id="195" name="Google Shape;195;p33"/>
          <p:cNvSpPr txBox="1"/>
          <p:nvPr/>
        </p:nvSpPr>
        <p:spPr>
          <a:xfrm>
            <a:off x="112875" y="2556325"/>
            <a:ext cx="4853400" cy="346200"/>
          </a:xfrm>
          <a:prstGeom prst="rect">
            <a:avLst/>
          </a:prstGeom>
          <a:noFill/>
          <a:ln>
            <a:noFill/>
          </a:ln>
        </p:spPr>
        <p:txBody>
          <a:bodyPr spcFirstLastPara="1" wrap="square" lIns="91425" tIns="91425" rIns="91425" bIns="91425" anchor="t" anchorCtr="0">
            <a:spAutoFit/>
          </a:bodyPr>
          <a:lstStyle/>
          <a:p>
            <a:pPr marL="0" lvl="0" indent="0" algn="l" rtl="0">
              <a:lnSpc>
                <a:spcPct val="175000"/>
              </a:lnSpc>
              <a:spcBef>
                <a:spcPts val="1300"/>
              </a:spcBef>
              <a:spcAft>
                <a:spcPts val="2600"/>
              </a:spcAft>
              <a:buNone/>
            </a:pPr>
            <a:r>
              <a:rPr lang="en" sz="1050" b="1">
                <a:solidFill>
                  <a:srgbClr val="B34599"/>
                </a:solidFill>
                <a:highlight>
                  <a:schemeClr val="lt1"/>
                </a:highlight>
                <a:latin typeface="Lato"/>
                <a:ea typeface="Lato"/>
                <a:cs typeface="Lato"/>
                <a:sym typeface="Lato"/>
              </a:rPr>
              <a:t>Materials and payment due:</a:t>
            </a:r>
            <a:r>
              <a:rPr lang="en" sz="1050" b="1">
                <a:solidFill>
                  <a:srgbClr val="222222"/>
                </a:solidFill>
                <a:highlight>
                  <a:schemeClr val="lt1"/>
                </a:highlight>
                <a:latin typeface="Lato"/>
                <a:ea typeface="Lato"/>
                <a:cs typeface="Lato"/>
                <a:sym typeface="Lato"/>
              </a:rPr>
              <a:t> </a:t>
            </a:r>
            <a:r>
              <a:rPr lang="en" sz="1050">
                <a:solidFill>
                  <a:srgbClr val="222222"/>
                </a:solidFill>
                <a:highlight>
                  <a:schemeClr val="lt1"/>
                </a:highlight>
                <a:latin typeface="Lato"/>
                <a:ea typeface="Lato"/>
                <a:cs typeface="Lato"/>
                <a:sym typeface="Lato"/>
              </a:rPr>
              <a:t>November 11th, 2023</a:t>
            </a:r>
            <a:endParaRPr sz="1050">
              <a:solidFill>
                <a:srgbClr val="333333"/>
              </a:solidFill>
              <a:highlight>
                <a:schemeClr val="lt1"/>
              </a:highlight>
              <a:latin typeface="Lato"/>
              <a:ea typeface="Lato"/>
              <a:cs typeface="Lato"/>
              <a:sym typeface="Lato"/>
            </a:endParaRPr>
          </a:p>
        </p:txBody>
      </p:sp>
      <p:sp>
        <p:nvSpPr>
          <p:cNvPr id="196" name="Google Shape;196;p33"/>
          <p:cNvSpPr txBox="1"/>
          <p:nvPr/>
        </p:nvSpPr>
        <p:spPr>
          <a:xfrm>
            <a:off x="189325" y="2810450"/>
            <a:ext cx="4632900" cy="1760400"/>
          </a:xfrm>
          <a:prstGeom prst="rect">
            <a:avLst/>
          </a:prstGeom>
          <a:noFill/>
          <a:ln>
            <a:noFill/>
          </a:ln>
        </p:spPr>
        <p:txBody>
          <a:bodyPr spcFirstLastPara="1" wrap="square" lIns="91425" tIns="91425" rIns="91425" bIns="91425" anchor="t" anchorCtr="0">
            <a:spAutoFit/>
          </a:bodyPr>
          <a:lstStyle/>
          <a:p>
            <a:pPr marL="457200" lvl="0" indent="-295275" algn="l" rtl="0">
              <a:lnSpc>
                <a:spcPct val="175000"/>
              </a:lnSpc>
              <a:spcBef>
                <a:spcPts val="2400"/>
              </a:spcBef>
              <a:spcAft>
                <a:spcPts val="0"/>
              </a:spcAft>
              <a:buClr>
                <a:srgbClr val="333333"/>
              </a:buClr>
              <a:buSzPts val="1050"/>
              <a:buFont typeface="Lato"/>
              <a:buChar char="●"/>
            </a:pPr>
            <a:r>
              <a:rPr lang="en" sz="1050">
                <a:solidFill>
                  <a:srgbClr val="333333"/>
                </a:solidFill>
                <a:highlight>
                  <a:schemeClr val="lt1"/>
                </a:highlight>
                <a:latin typeface="Lato"/>
                <a:ea typeface="Lato"/>
                <a:cs typeface="Lato"/>
                <a:sym typeface="Lato"/>
              </a:rPr>
              <a:t>Published January 2024</a:t>
            </a:r>
            <a:endParaRPr sz="1050">
              <a:solidFill>
                <a:srgbClr val="333333"/>
              </a:solidFill>
              <a:highlight>
                <a:schemeClr val="lt1"/>
              </a:highlight>
              <a:latin typeface="Lato"/>
              <a:ea typeface="Lato"/>
              <a:cs typeface="Lato"/>
              <a:sym typeface="Lato"/>
            </a:endParaRPr>
          </a:p>
          <a:p>
            <a:pPr marL="457200" lvl="0" indent="-295275" algn="l" rtl="0">
              <a:lnSpc>
                <a:spcPct val="175000"/>
              </a:lnSpc>
              <a:spcBef>
                <a:spcPts val="0"/>
              </a:spcBef>
              <a:spcAft>
                <a:spcPts val="0"/>
              </a:spcAft>
              <a:buClr>
                <a:srgbClr val="333333"/>
              </a:buClr>
              <a:buSzPts val="1050"/>
              <a:buFont typeface="Lato"/>
              <a:buChar char="●"/>
            </a:pPr>
            <a:r>
              <a:rPr lang="en" sz="1050">
                <a:solidFill>
                  <a:srgbClr val="333333"/>
                </a:solidFill>
                <a:highlight>
                  <a:schemeClr val="lt1"/>
                </a:highlight>
                <a:latin typeface="Lato"/>
                <a:ea typeface="Lato"/>
                <a:cs typeface="Lato"/>
                <a:sym typeface="Lato"/>
              </a:rPr>
              <a:t>Print Circulation 200,000+ annually</a:t>
            </a:r>
            <a:endParaRPr sz="1050">
              <a:solidFill>
                <a:srgbClr val="333333"/>
              </a:solidFill>
              <a:highlight>
                <a:schemeClr val="lt1"/>
              </a:highlight>
              <a:latin typeface="Lato"/>
              <a:ea typeface="Lato"/>
              <a:cs typeface="Lato"/>
              <a:sym typeface="Lato"/>
            </a:endParaRPr>
          </a:p>
          <a:p>
            <a:pPr marL="457200" lvl="0" indent="-295275" algn="l" rtl="0">
              <a:lnSpc>
                <a:spcPct val="175000"/>
              </a:lnSpc>
              <a:spcBef>
                <a:spcPts val="0"/>
              </a:spcBef>
              <a:spcAft>
                <a:spcPts val="0"/>
              </a:spcAft>
              <a:buClr>
                <a:srgbClr val="333333"/>
              </a:buClr>
              <a:buSzPts val="1050"/>
              <a:buFont typeface="Lato"/>
              <a:buChar char="●"/>
            </a:pPr>
            <a:r>
              <a:rPr lang="en" sz="1050">
                <a:solidFill>
                  <a:srgbClr val="333333"/>
                </a:solidFill>
                <a:highlight>
                  <a:schemeClr val="lt1"/>
                </a:highlight>
                <a:latin typeface="Lato"/>
                <a:ea typeface="Lato"/>
                <a:cs typeface="Lato"/>
                <a:sym typeface="Lato"/>
              </a:rPr>
              <a:t>Distributed: January-February 2024</a:t>
            </a:r>
            <a:endParaRPr sz="1050">
              <a:solidFill>
                <a:srgbClr val="333333"/>
              </a:solidFill>
              <a:highlight>
                <a:schemeClr val="lt1"/>
              </a:highlight>
              <a:latin typeface="Lato"/>
              <a:ea typeface="Lato"/>
              <a:cs typeface="Lato"/>
              <a:sym typeface="Lato"/>
            </a:endParaRPr>
          </a:p>
          <a:p>
            <a:pPr marL="457200" lvl="0" indent="-295275" algn="l" rtl="0">
              <a:lnSpc>
                <a:spcPct val="175000"/>
              </a:lnSpc>
              <a:spcBef>
                <a:spcPts val="0"/>
              </a:spcBef>
              <a:spcAft>
                <a:spcPts val="0"/>
              </a:spcAft>
              <a:buClr>
                <a:srgbClr val="333333"/>
              </a:buClr>
              <a:buSzPts val="1050"/>
              <a:buFont typeface="Lato"/>
              <a:buChar char="●"/>
            </a:pPr>
            <a:r>
              <a:rPr lang="en" sz="1050">
                <a:solidFill>
                  <a:srgbClr val="333333"/>
                </a:solidFill>
                <a:highlight>
                  <a:schemeClr val="lt1"/>
                </a:highlight>
                <a:latin typeface="Lato"/>
                <a:ea typeface="Lato"/>
                <a:cs typeface="Lato"/>
                <a:sym typeface="Lato"/>
              </a:rPr>
              <a:t>Ad Close Date: November 11th, 2023</a:t>
            </a:r>
            <a:endParaRPr sz="1050">
              <a:solidFill>
                <a:srgbClr val="333333"/>
              </a:solidFill>
              <a:highlight>
                <a:schemeClr val="lt1"/>
              </a:highlight>
              <a:latin typeface="Lato"/>
              <a:ea typeface="Lato"/>
              <a:cs typeface="Lato"/>
              <a:sym typeface="Lato"/>
            </a:endParaRPr>
          </a:p>
          <a:p>
            <a:pPr marL="457200" lvl="0" indent="-295275" algn="l" rtl="0">
              <a:lnSpc>
                <a:spcPct val="175000"/>
              </a:lnSpc>
              <a:spcBef>
                <a:spcPts val="0"/>
              </a:spcBef>
              <a:spcAft>
                <a:spcPts val="0"/>
              </a:spcAft>
              <a:buClr>
                <a:srgbClr val="333333"/>
              </a:buClr>
              <a:buSzPts val="1050"/>
              <a:buFont typeface="Lato"/>
              <a:buChar char="●"/>
            </a:pPr>
            <a:r>
              <a:rPr lang="en" sz="1050">
                <a:solidFill>
                  <a:srgbClr val="333333"/>
                </a:solidFill>
                <a:highlight>
                  <a:schemeClr val="lt1"/>
                </a:highlight>
                <a:latin typeface="Lato"/>
                <a:ea typeface="Lato"/>
                <a:cs typeface="Lato"/>
                <a:sym typeface="Lato"/>
              </a:rPr>
              <a:t>Submit materials to </a:t>
            </a:r>
            <a:r>
              <a:rPr lang="en" sz="1050">
                <a:solidFill>
                  <a:srgbClr val="B34599"/>
                </a:solidFill>
                <a:highlight>
                  <a:schemeClr val="lt1"/>
                </a:highlight>
                <a:latin typeface="Lato"/>
                <a:ea typeface="Lato"/>
                <a:cs typeface="Lato"/>
                <a:sym typeface="Lato"/>
              </a:rPr>
              <a:t>vacationguide@bransoncvb.com</a:t>
            </a:r>
            <a:r>
              <a:rPr lang="en" sz="1050">
                <a:solidFill>
                  <a:srgbClr val="333333"/>
                </a:solidFill>
                <a:highlight>
                  <a:schemeClr val="lt1"/>
                </a:highlight>
                <a:latin typeface="Lato"/>
                <a:ea typeface="Lato"/>
                <a:cs typeface="Lato"/>
                <a:sym typeface="Lato"/>
              </a:rPr>
              <a:t> via DropBox or by email</a:t>
            </a:r>
            <a:endParaRPr sz="1050">
              <a:solidFill>
                <a:srgbClr val="333333"/>
              </a:solidFill>
              <a:highlight>
                <a:schemeClr val="lt1"/>
              </a:highlight>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4"/>
          <p:cNvSpPr txBox="1"/>
          <p:nvPr/>
        </p:nvSpPr>
        <p:spPr>
          <a:xfrm>
            <a:off x="189325" y="149875"/>
            <a:ext cx="8340300" cy="15015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Clr>
                <a:schemeClr val="dk1"/>
              </a:buClr>
              <a:buSzPts val="1100"/>
              <a:buFont typeface="Arial"/>
              <a:buNone/>
            </a:pPr>
            <a:r>
              <a:rPr lang="en" sz="3000" b="1">
                <a:solidFill>
                  <a:srgbClr val="B34599"/>
                </a:solidFill>
                <a:highlight>
                  <a:srgbClr val="FFFFFF"/>
                </a:highlight>
                <a:latin typeface="Lato"/>
                <a:ea typeface="Lato"/>
                <a:cs typeface="Lato"/>
                <a:sym typeface="Lato"/>
              </a:rPr>
              <a:t>Be Featured in the 2024 Guide </a:t>
            </a:r>
            <a:endParaRPr sz="3000" b="1">
              <a:solidFill>
                <a:srgbClr val="B34599"/>
              </a:solidFill>
              <a:highlight>
                <a:srgbClr val="FFFFFF"/>
              </a:highlight>
              <a:latin typeface="Lato"/>
              <a:ea typeface="Lato"/>
              <a:cs typeface="Lato"/>
              <a:sym typeface="Lato"/>
            </a:endParaRPr>
          </a:p>
          <a:p>
            <a:pPr marL="0" lvl="0" indent="0" algn="l" rtl="0">
              <a:lnSpc>
                <a:spcPct val="115000"/>
              </a:lnSpc>
              <a:spcBef>
                <a:spcPts val="1400"/>
              </a:spcBef>
              <a:spcAft>
                <a:spcPts val="0"/>
              </a:spcAft>
              <a:buClr>
                <a:schemeClr val="dk1"/>
              </a:buClr>
              <a:buSzPts val="1100"/>
              <a:buFont typeface="Arial"/>
              <a:buNone/>
            </a:pPr>
            <a:endParaRPr sz="1150">
              <a:solidFill>
                <a:srgbClr val="2B2B2B"/>
              </a:solidFill>
              <a:highlight>
                <a:srgbClr val="FFFFFF"/>
              </a:highlight>
              <a:latin typeface="Lato"/>
              <a:ea typeface="Lato"/>
              <a:cs typeface="Lato"/>
              <a:sym typeface="Lato"/>
            </a:endParaRPr>
          </a:p>
          <a:p>
            <a:pPr marL="0" lvl="0" indent="0" algn="l" rtl="0">
              <a:spcBef>
                <a:spcPts val="1400"/>
              </a:spcBef>
              <a:spcAft>
                <a:spcPts val="0"/>
              </a:spcAft>
              <a:buNone/>
            </a:pPr>
            <a:endParaRPr sz="1300">
              <a:latin typeface="Lato"/>
              <a:ea typeface="Lato"/>
              <a:cs typeface="Lato"/>
              <a:sym typeface="Lato"/>
            </a:endParaRPr>
          </a:p>
        </p:txBody>
      </p:sp>
      <p:sp>
        <p:nvSpPr>
          <p:cNvPr id="202" name="Google Shape;202;p34"/>
          <p:cNvSpPr/>
          <p:nvPr/>
        </p:nvSpPr>
        <p:spPr>
          <a:xfrm rot="10800000">
            <a:off x="8124800" y="0"/>
            <a:ext cx="1028700" cy="1028700"/>
          </a:xfrm>
          <a:prstGeom prst="rtTriangle">
            <a:avLst/>
          </a:prstGeom>
          <a:solidFill>
            <a:srgbClr val="7567AD"/>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203" name="Google Shape;203;p34"/>
          <p:cNvPicPr preferRelativeResize="0"/>
          <p:nvPr/>
        </p:nvPicPr>
        <p:blipFill>
          <a:blip r:embed="rId3">
            <a:alphaModFix/>
          </a:blip>
          <a:stretch>
            <a:fillRect/>
          </a:stretch>
        </p:blipFill>
        <p:spPr>
          <a:xfrm>
            <a:off x="8448311" y="37005"/>
            <a:ext cx="675586" cy="312125"/>
          </a:xfrm>
          <a:prstGeom prst="rect">
            <a:avLst/>
          </a:prstGeom>
          <a:noFill/>
          <a:ln>
            <a:noFill/>
          </a:ln>
        </p:spPr>
      </p:pic>
      <p:pic>
        <p:nvPicPr>
          <p:cNvPr id="204" name="Google Shape;204;p34"/>
          <p:cNvPicPr preferRelativeResize="0"/>
          <p:nvPr/>
        </p:nvPicPr>
        <p:blipFill>
          <a:blip r:embed="rId4">
            <a:alphaModFix/>
          </a:blip>
          <a:stretch>
            <a:fillRect/>
          </a:stretch>
        </p:blipFill>
        <p:spPr>
          <a:xfrm>
            <a:off x="112875" y="4850150"/>
            <a:ext cx="839016" cy="228600"/>
          </a:xfrm>
          <a:prstGeom prst="rect">
            <a:avLst/>
          </a:prstGeom>
          <a:noFill/>
          <a:ln>
            <a:noFill/>
          </a:ln>
        </p:spPr>
      </p:pic>
      <p:pic>
        <p:nvPicPr>
          <p:cNvPr id="205" name="Google Shape;205;p34"/>
          <p:cNvPicPr preferRelativeResize="0"/>
          <p:nvPr/>
        </p:nvPicPr>
        <p:blipFill>
          <a:blip r:embed="rId5">
            <a:alphaModFix/>
          </a:blip>
          <a:stretch>
            <a:fillRect/>
          </a:stretch>
        </p:blipFill>
        <p:spPr>
          <a:xfrm>
            <a:off x="4898850" y="826500"/>
            <a:ext cx="3630875" cy="3627001"/>
          </a:xfrm>
          <a:prstGeom prst="rect">
            <a:avLst/>
          </a:prstGeom>
          <a:noFill/>
          <a:ln>
            <a:noFill/>
          </a:ln>
        </p:spPr>
      </p:pic>
      <p:sp>
        <p:nvSpPr>
          <p:cNvPr id="206" name="Google Shape;206;p34"/>
          <p:cNvSpPr txBox="1"/>
          <p:nvPr/>
        </p:nvSpPr>
        <p:spPr>
          <a:xfrm>
            <a:off x="112875" y="723000"/>
            <a:ext cx="4709400" cy="1728000"/>
          </a:xfrm>
          <a:prstGeom prst="rect">
            <a:avLst/>
          </a:prstGeom>
          <a:noFill/>
          <a:ln>
            <a:noFill/>
          </a:ln>
        </p:spPr>
        <p:txBody>
          <a:bodyPr spcFirstLastPara="1" wrap="square" lIns="91425" tIns="91425" rIns="91425" bIns="91425" anchor="t" anchorCtr="0">
            <a:spAutoFit/>
          </a:bodyPr>
          <a:lstStyle/>
          <a:p>
            <a:pPr marL="0" lvl="0" indent="0" algn="l" rtl="0">
              <a:lnSpc>
                <a:spcPct val="112500"/>
              </a:lnSpc>
              <a:spcBef>
                <a:spcPts val="1800"/>
              </a:spcBef>
              <a:spcAft>
                <a:spcPts val="0"/>
              </a:spcAft>
              <a:buNone/>
            </a:pPr>
            <a:r>
              <a:rPr lang="en" sz="1150" b="1">
                <a:solidFill>
                  <a:srgbClr val="B34599"/>
                </a:solidFill>
                <a:highlight>
                  <a:schemeClr val="lt1"/>
                </a:highlight>
                <a:latin typeface="Lato"/>
                <a:ea typeface="Lato"/>
                <a:cs typeface="Lato"/>
                <a:sym typeface="Lato"/>
              </a:rPr>
              <a:t>Available in Print and Online!</a:t>
            </a:r>
            <a:endParaRPr sz="1150" b="1">
              <a:solidFill>
                <a:srgbClr val="B34599"/>
              </a:solidFill>
              <a:highlight>
                <a:schemeClr val="lt1"/>
              </a:highlight>
              <a:latin typeface="Lato"/>
              <a:ea typeface="Lato"/>
              <a:cs typeface="Lato"/>
              <a:sym typeface="Lato"/>
            </a:endParaRPr>
          </a:p>
          <a:p>
            <a:pPr marL="152400" marR="152400" lvl="0" indent="0" algn="l" rtl="0">
              <a:lnSpc>
                <a:spcPct val="175000"/>
              </a:lnSpc>
              <a:spcBef>
                <a:spcPts val="400"/>
              </a:spcBef>
              <a:spcAft>
                <a:spcPts val="3600"/>
              </a:spcAft>
              <a:buNone/>
            </a:pPr>
            <a:r>
              <a:rPr lang="en" sz="1050">
                <a:solidFill>
                  <a:srgbClr val="222222"/>
                </a:solidFill>
                <a:highlight>
                  <a:schemeClr val="lt1"/>
                </a:highlight>
                <a:latin typeface="Lato"/>
                <a:ea typeface="Lato"/>
                <a:cs typeface="Lato"/>
                <a:sym typeface="Lato"/>
              </a:rPr>
              <a:t>The Branson Official Visitors Guide provides potential travelers and in-market visitors with an all-encompassing guide to where to stay, where to go, and what to do! Now's the time to join the best of Branson in this go-to resource for those seeking vacation inspiration.  </a:t>
            </a:r>
            <a:r>
              <a:rPr lang="en" sz="1050">
                <a:solidFill>
                  <a:srgbClr val="2D2D2D"/>
                </a:solidFill>
                <a:highlight>
                  <a:schemeClr val="lt1"/>
                </a:highlight>
                <a:latin typeface="Lato"/>
                <a:ea typeface="Lato"/>
                <a:cs typeface="Lato"/>
                <a:sym typeface="Lato"/>
              </a:rPr>
              <a:t>200,000+ printed copies circulated</a:t>
            </a:r>
            <a:endParaRPr sz="1050"/>
          </a:p>
        </p:txBody>
      </p:sp>
      <p:sp>
        <p:nvSpPr>
          <p:cNvPr id="207" name="Google Shape;207;p34"/>
          <p:cNvSpPr txBox="1"/>
          <p:nvPr/>
        </p:nvSpPr>
        <p:spPr>
          <a:xfrm>
            <a:off x="112875" y="2556325"/>
            <a:ext cx="4853400" cy="346200"/>
          </a:xfrm>
          <a:prstGeom prst="rect">
            <a:avLst/>
          </a:prstGeom>
          <a:noFill/>
          <a:ln>
            <a:noFill/>
          </a:ln>
        </p:spPr>
        <p:txBody>
          <a:bodyPr spcFirstLastPara="1" wrap="square" lIns="91425" tIns="91425" rIns="91425" bIns="91425" anchor="t" anchorCtr="0">
            <a:spAutoFit/>
          </a:bodyPr>
          <a:lstStyle/>
          <a:p>
            <a:pPr marL="0" lvl="0" indent="0" algn="l" rtl="0">
              <a:lnSpc>
                <a:spcPct val="175000"/>
              </a:lnSpc>
              <a:spcBef>
                <a:spcPts val="1300"/>
              </a:spcBef>
              <a:spcAft>
                <a:spcPts val="2600"/>
              </a:spcAft>
              <a:buNone/>
            </a:pPr>
            <a:r>
              <a:rPr lang="en" sz="1050" b="1">
                <a:solidFill>
                  <a:srgbClr val="B34599"/>
                </a:solidFill>
                <a:highlight>
                  <a:schemeClr val="lt1"/>
                </a:highlight>
                <a:latin typeface="Lato"/>
                <a:ea typeface="Lato"/>
                <a:cs typeface="Lato"/>
                <a:sym typeface="Lato"/>
              </a:rPr>
              <a:t>Materials and payment due:</a:t>
            </a:r>
            <a:r>
              <a:rPr lang="en" sz="1050" b="1">
                <a:solidFill>
                  <a:srgbClr val="222222"/>
                </a:solidFill>
                <a:highlight>
                  <a:schemeClr val="lt1"/>
                </a:highlight>
                <a:latin typeface="Lato"/>
                <a:ea typeface="Lato"/>
                <a:cs typeface="Lato"/>
                <a:sym typeface="Lato"/>
              </a:rPr>
              <a:t> </a:t>
            </a:r>
            <a:r>
              <a:rPr lang="en" sz="1050">
                <a:solidFill>
                  <a:srgbClr val="222222"/>
                </a:solidFill>
                <a:highlight>
                  <a:schemeClr val="lt1"/>
                </a:highlight>
                <a:latin typeface="Lato"/>
                <a:ea typeface="Lato"/>
                <a:cs typeface="Lato"/>
                <a:sym typeface="Lato"/>
              </a:rPr>
              <a:t>November 11th, 2023</a:t>
            </a:r>
            <a:endParaRPr sz="1050">
              <a:solidFill>
                <a:srgbClr val="333333"/>
              </a:solidFill>
              <a:highlight>
                <a:schemeClr val="lt1"/>
              </a:highlight>
              <a:latin typeface="Lato"/>
              <a:ea typeface="Lato"/>
              <a:cs typeface="Lato"/>
              <a:sym typeface="Lato"/>
            </a:endParaRPr>
          </a:p>
        </p:txBody>
      </p:sp>
      <p:sp>
        <p:nvSpPr>
          <p:cNvPr id="208" name="Google Shape;208;p34"/>
          <p:cNvSpPr txBox="1"/>
          <p:nvPr/>
        </p:nvSpPr>
        <p:spPr>
          <a:xfrm>
            <a:off x="189325" y="2810450"/>
            <a:ext cx="4632900" cy="1760400"/>
          </a:xfrm>
          <a:prstGeom prst="rect">
            <a:avLst/>
          </a:prstGeom>
          <a:noFill/>
          <a:ln>
            <a:noFill/>
          </a:ln>
        </p:spPr>
        <p:txBody>
          <a:bodyPr spcFirstLastPara="1" wrap="square" lIns="91425" tIns="91425" rIns="91425" bIns="91425" anchor="t" anchorCtr="0">
            <a:spAutoFit/>
          </a:bodyPr>
          <a:lstStyle/>
          <a:p>
            <a:pPr marL="457200" lvl="0" indent="-295275" algn="l" rtl="0">
              <a:lnSpc>
                <a:spcPct val="175000"/>
              </a:lnSpc>
              <a:spcBef>
                <a:spcPts val="2400"/>
              </a:spcBef>
              <a:spcAft>
                <a:spcPts val="0"/>
              </a:spcAft>
              <a:buClr>
                <a:srgbClr val="333333"/>
              </a:buClr>
              <a:buSzPts val="1050"/>
              <a:buFont typeface="Lato"/>
              <a:buChar char="●"/>
            </a:pPr>
            <a:r>
              <a:rPr lang="en" sz="1050">
                <a:solidFill>
                  <a:srgbClr val="333333"/>
                </a:solidFill>
                <a:highlight>
                  <a:schemeClr val="lt1"/>
                </a:highlight>
                <a:latin typeface="Lato"/>
                <a:ea typeface="Lato"/>
                <a:cs typeface="Lato"/>
                <a:sym typeface="Lato"/>
              </a:rPr>
              <a:t>Published January 2024</a:t>
            </a:r>
            <a:endParaRPr sz="1050">
              <a:solidFill>
                <a:srgbClr val="333333"/>
              </a:solidFill>
              <a:highlight>
                <a:schemeClr val="lt1"/>
              </a:highlight>
              <a:latin typeface="Lato"/>
              <a:ea typeface="Lato"/>
              <a:cs typeface="Lato"/>
              <a:sym typeface="Lato"/>
            </a:endParaRPr>
          </a:p>
          <a:p>
            <a:pPr marL="457200" lvl="0" indent="-295275" algn="l" rtl="0">
              <a:lnSpc>
                <a:spcPct val="175000"/>
              </a:lnSpc>
              <a:spcBef>
                <a:spcPts val="0"/>
              </a:spcBef>
              <a:spcAft>
                <a:spcPts val="0"/>
              </a:spcAft>
              <a:buClr>
                <a:srgbClr val="333333"/>
              </a:buClr>
              <a:buSzPts val="1050"/>
              <a:buFont typeface="Lato"/>
              <a:buChar char="●"/>
            </a:pPr>
            <a:r>
              <a:rPr lang="en" sz="1050">
                <a:solidFill>
                  <a:srgbClr val="333333"/>
                </a:solidFill>
                <a:highlight>
                  <a:schemeClr val="lt1"/>
                </a:highlight>
                <a:latin typeface="Lato"/>
                <a:ea typeface="Lato"/>
                <a:cs typeface="Lato"/>
                <a:sym typeface="Lato"/>
              </a:rPr>
              <a:t>Print Circulation 200,000+ annually</a:t>
            </a:r>
            <a:endParaRPr sz="1050">
              <a:solidFill>
                <a:srgbClr val="333333"/>
              </a:solidFill>
              <a:highlight>
                <a:schemeClr val="lt1"/>
              </a:highlight>
              <a:latin typeface="Lato"/>
              <a:ea typeface="Lato"/>
              <a:cs typeface="Lato"/>
              <a:sym typeface="Lato"/>
            </a:endParaRPr>
          </a:p>
          <a:p>
            <a:pPr marL="457200" lvl="0" indent="-295275" algn="l" rtl="0">
              <a:lnSpc>
                <a:spcPct val="175000"/>
              </a:lnSpc>
              <a:spcBef>
                <a:spcPts val="0"/>
              </a:spcBef>
              <a:spcAft>
                <a:spcPts val="0"/>
              </a:spcAft>
              <a:buClr>
                <a:srgbClr val="333333"/>
              </a:buClr>
              <a:buSzPts val="1050"/>
              <a:buFont typeface="Lato"/>
              <a:buChar char="●"/>
            </a:pPr>
            <a:r>
              <a:rPr lang="en" sz="1050">
                <a:solidFill>
                  <a:srgbClr val="333333"/>
                </a:solidFill>
                <a:highlight>
                  <a:schemeClr val="lt1"/>
                </a:highlight>
                <a:latin typeface="Lato"/>
                <a:ea typeface="Lato"/>
                <a:cs typeface="Lato"/>
                <a:sym typeface="Lato"/>
              </a:rPr>
              <a:t>Distributed: January-February 2024</a:t>
            </a:r>
            <a:endParaRPr sz="1050">
              <a:solidFill>
                <a:srgbClr val="333333"/>
              </a:solidFill>
              <a:highlight>
                <a:schemeClr val="lt1"/>
              </a:highlight>
              <a:latin typeface="Lato"/>
              <a:ea typeface="Lato"/>
              <a:cs typeface="Lato"/>
              <a:sym typeface="Lato"/>
            </a:endParaRPr>
          </a:p>
          <a:p>
            <a:pPr marL="457200" lvl="0" indent="-295275" algn="l" rtl="0">
              <a:lnSpc>
                <a:spcPct val="175000"/>
              </a:lnSpc>
              <a:spcBef>
                <a:spcPts val="0"/>
              </a:spcBef>
              <a:spcAft>
                <a:spcPts val="0"/>
              </a:spcAft>
              <a:buClr>
                <a:srgbClr val="333333"/>
              </a:buClr>
              <a:buSzPts val="1050"/>
              <a:buFont typeface="Lato"/>
              <a:buChar char="●"/>
            </a:pPr>
            <a:r>
              <a:rPr lang="en" sz="1050">
                <a:solidFill>
                  <a:srgbClr val="333333"/>
                </a:solidFill>
                <a:highlight>
                  <a:schemeClr val="lt1"/>
                </a:highlight>
                <a:latin typeface="Lato"/>
                <a:ea typeface="Lato"/>
                <a:cs typeface="Lato"/>
                <a:sym typeface="Lato"/>
              </a:rPr>
              <a:t>Ad Close Date: November 11th, 2023</a:t>
            </a:r>
            <a:endParaRPr sz="1050">
              <a:solidFill>
                <a:srgbClr val="333333"/>
              </a:solidFill>
              <a:highlight>
                <a:schemeClr val="lt1"/>
              </a:highlight>
              <a:latin typeface="Lato"/>
              <a:ea typeface="Lato"/>
              <a:cs typeface="Lato"/>
              <a:sym typeface="Lato"/>
            </a:endParaRPr>
          </a:p>
          <a:p>
            <a:pPr marL="457200" lvl="0" indent="-295275" algn="l" rtl="0">
              <a:lnSpc>
                <a:spcPct val="175000"/>
              </a:lnSpc>
              <a:spcBef>
                <a:spcPts val="0"/>
              </a:spcBef>
              <a:spcAft>
                <a:spcPts val="0"/>
              </a:spcAft>
              <a:buClr>
                <a:srgbClr val="333333"/>
              </a:buClr>
              <a:buSzPts val="1050"/>
              <a:buFont typeface="Lato"/>
              <a:buChar char="●"/>
            </a:pPr>
            <a:r>
              <a:rPr lang="en" sz="1050">
                <a:solidFill>
                  <a:srgbClr val="333333"/>
                </a:solidFill>
                <a:highlight>
                  <a:schemeClr val="lt1"/>
                </a:highlight>
                <a:latin typeface="Lato"/>
                <a:ea typeface="Lato"/>
                <a:cs typeface="Lato"/>
                <a:sym typeface="Lato"/>
              </a:rPr>
              <a:t>Submit materials to </a:t>
            </a:r>
            <a:r>
              <a:rPr lang="en" sz="1050">
                <a:solidFill>
                  <a:srgbClr val="B34599"/>
                </a:solidFill>
                <a:highlight>
                  <a:schemeClr val="lt1"/>
                </a:highlight>
                <a:latin typeface="Lato"/>
                <a:ea typeface="Lato"/>
                <a:cs typeface="Lato"/>
                <a:sym typeface="Lato"/>
              </a:rPr>
              <a:t>vacationguide@bransoncvb.com</a:t>
            </a:r>
            <a:r>
              <a:rPr lang="en" sz="1050">
                <a:solidFill>
                  <a:srgbClr val="333333"/>
                </a:solidFill>
                <a:highlight>
                  <a:schemeClr val="lt1"/>
                </a:highlight>
                <a:latin typeface="Lato"/>
                <a:ea typeface="Lato"/>
                <a:cs typeface="Lato"/>
                <a:sym typeface="Lato"/>
              </a:rPr>
              <a:t> via DropBox or by email</a:t>
            </a:r>
            <a:endParaRPr sz="1050">
              <a:solidFill>
                <a:srgbClr val="333333"/>
              </a:solidFill>
              <a:highlight>
                <a:schemeClr val="lt1"/>
              </a:highlight>
              <a:latin typeface="Lato"/>
              <a:ea typeface="Lato"/>
              <a:cs typeface="Lato"/>
              <a:sym typeface="Lato"/>
            </a:endParaRPr>
          </a:p>
        </p:txBody>
      </p:sp>
      <p:pic>
        <p:nvPicPr>
          <p:cNvPr id="209" name="Google Shape;209;p34"/>
          <p:cNvPicPr preferRelativeResize="0"/>
          <p:nvPr/>
        </p:nvPicPr>
        <p:blipFill>
          <a:blip r:embed="rId6">
            <a:alphaModFix/>
          </a:blip>
          <a:stretch>
            <a:fillRect/>
          </a:stretch>
        </p:blipFill>
        <p:spPr>
          <a:xfrm>
            <a:off x="4898850" y="826500"/>
            <a:ext cx="3671176" cy="36823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5"/>
          <p:cNvSpPr txBox="1"/>
          <p:nvPr/>
        </p:nvSpPr>
        <p:spPr>
          <a:xfrm>
            <a:off x="189325" y="149875"/>
            <a:ext cx="8340300" cy="15015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Clr>
                <a:schemeClr val="dk1"/>
              </a:buClr>
              <a:buSzPts val="1100"/>
              <a:buFont typeface="Arial"/>
              <a:buNone/>
            </a:pPr>
            <a:r>
              <a:rPr lang="en" sz="3000" b="1">
                <a:solidFill>
                  <a:srgbClr val="B34599"/>
                </a:solidFill>
                <a:highlight>
                  <a:srgbClr val="FFFFFF"/>
                </a:highlight>
                <a:latin typeface="Lato"/>
                <a:ea typeface="Lato"/>
                <a:cs typeface="Lato"/>
                <a:sym typeface="Lato"/>
              </a:rPr>
              <a:t>Be Featured in the 2024 Guide </a:t>
            </a:r>
            <a:endParaRPr sz="3000" b="1">
              <a:solidFill>
                <a:srgbClr val="B34599"/>
              </a:solidFill>
              <a:highlight>
                <a:srgbClr val="FFFFFF"/>
              </a:highlight>
              <a:latin typeface="Lato"/>
              <a:ea typeface="Lato"/>
              <a:cs typeface="Lato"/>
              <a:sym typeface="Lato"/>
            </a:endParaRPr>
          </a:p>
          <a:p>
            <a:pPr marL="0" lvl="0" indent="0" algn="l" rtl="0">
              <a:lnSpc>
                <a:spcPct val="115000"/>
              </a:lnSpc>
              <a:spcBef>
                <a:spcPts val="1400"/>
              </a:spcBef>
              <a:spcAft>
                <a:spcPts val="0"/>
              </a:spcAft>
              <a:buClr>
                <a:schemeClr val="dk1"/>
              </a:buClr>
              <a:buSzPts val="1100"/>
              <a:buFont typeface="Arial"/>
              <a:buNone/>
            </a:pPr>
            <a:endParaRPr sz="1150">
              <a:solidFill>
                <a:srgbClr val="2B2B2B"/>
              </a:solidFill>
              <a:highlight>
                <a:srgbClr val="FFFFFF"/>
              </a:highlight>
              <a:latin typeface="Lato"/>
              <a:ea typeface="Lato"/>
              <a:cs typeface="Lato"/>
              <a:sym typeface="Lato"/>
            </a:endParaRPr>
          </a:p>
          <a:p>
            <a:pPr marL="0" lvl="0" indent="0" algn="l" rtl="0">
              <a:spcBef>
                <a:spcPts val="1400"/>
              </a:spcBef>
              <a:spcAft>
                <a:spcPts val="0"/>
              </a:spcAft>
              <a:buNone/>
            </a:pPr>
            <a:endParaRPr sz="1300">
              <a:latin typeface="Lato"/>
              <a:ea typeface="Lato"/>
              <a:cs typeface="Lato"/>
              <a:sym typeface="Lato"/>
            </a:endParaRPr>
          </a:p>
        </p:txBody>
      </p:sp>
      <p:sp>
        <p:nvSpPr>
          <p:cNvPr id="215" name="Google Shape;215;p35"/>
          <p:cNvSpPr/>
          <p:nvPr/>
        </p:nvSpPr>
        <p:spPr>
          <a:xfrm rot="10800000">
            <a:off x="8124800" y="0"/>
            <a:ext cx="1028700" cy="1028700"/>
          </a:xfrm>
          <a:prstGeom prst="rtTriangle">
            <a:avLst/>
          </a:prstGeom>
          <a:solidFill>
            <a:srgbClr val="7567AD"/>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216" name="Google Shape;216;p35"/>
          <p:cNvPicPr preferRelativeResize="0"/>
          <p:nvPr/>
        </p:nvPicPr>
        <p:blipFill>
          <a:blip r:embed="rId3">
            <a:alphaModFix/>
          </a:blip>
          <a:stretch>
            <a:fillRect/>
          </a:stretch>
        </p:blipFill>
        <p:spPr>
          <a:xfrm>
            <a:off x="8448311" y="37005"/>
            <a:ext cx="675586" cy="312125"/>
          </a:xfrm>
          <a:prstGeom prst="rect">
            <a:avLst/>
          </a:prstGeom>
          <a:noFill/>
          <a:ln>
            <a:noFill/>
          </a:ln>
        </p:spPr>
      </p:pic>
      <p:pic>
        <p:nvPicPr>
          <p:cNvPr id="217" name="Google Shape;217;p35"/>
          <p:cNvPicPr preferRelativeResize="0"/>
          <p:nvPr/>
        </p:nvPicPr>
        <p:blipFill>
          <a:blip r:embed="rId4">
            <a:alphaModFix/>
          </a:blip>
          <a:stretch>
            <a:fillRect/>
          </a:stretch>
        </p:blipFill>
        <p:spPr>
          <a:xfrm>
            <a:off x="112875" y="4850150"/>
            <a:ext cx="839016" cy="228600"/>
          </a:xfrm>
          <a:prstGeom prst="rect">
            <a:avLst/>
          </a:prstGeom>
          <a:noFill/>
          <a:ln>
            <a:noFill/>
          </a:ln>
        </p:spPr>
      </p:pic>
      <p:sp>
        <p:nvSpPr>
          <p:cNvPr id="218" name="Google Shape;218;p35"/>
          <p:cNvSpPr txBox="1"/>
          <p:nvPr/>
        </p:nvSpPr>
        <p:spPr>
          <a:xfrm>
            <a:off x="112875" y="723000"/>
            <a:ext cx="4709400" cy="1728000"/>
          </a:xfrm>
          <a:prstGeom prst="rect">
            <a:avLst/>
          </a:prstGeom>
          <a:noFill/>
          <a:ln>
            <a:noFill/>
          </a:ln>
        </p:spPr>
        <p:txBody>
          <a:bodyPr spcFirstLastPara="1" wrap="square" lIns="91425" tIns="91425" rIns="91425" bIns="91425" anchor="t" anchorCtr="0">
            <a:spAutoFit/>
          </a:bodyPr>
          <a:lstStyle/>
          <a:p>
            <a:pPr marL="0" lvl="0" indent="0" algn="l" rtl="0">
              <a:lnSpc>
                <a:spcPct val="112500"/>
              </a:lnSpc>
              <a:spcBef>
                <a:spcPts val="1800"/>
              </a:spcBef>
              <a:spcAft>
                <a:spcPts val="0"/>
              </a:spcAft>
              <a:buNone/>
            </a:pPr>
            <a:r>
              <a:rPr lang="en" sz="1150" b="1">
                <a:solidFill>
                  <a:srgbClr val="B34599"/>
                </a:solidFill>
                <a:highlight>
                  <a:schemeClr val="lt1"/>
                </a:highlight>
                <a:latin typeface="Lato"/>
                <a:ea typeface="Lato"/>
                <a:cs typeface="Lato"/>
                <a:sym typeface="Lato"/>
              </a:rPr>
              <a:t>Available in Print and Online!</a:t>
            </a:r>
            <a:endParaRPr sz="1150" b="1">
              <a:solidFill>
                <a:srgbClr val="B34599"/>
              </a:solidFill>
              <a:highlight>
                <a:schemeClr val="lt1"/>
              </a:highlight>
              <a:latin typeface="Lato"/>
              <a:ea typeface="Lato"/>
              <a:cs typeface="Lato"/>
              <a:sym typeface="Lato"/>
            </a:endParaRPr>
          </a:p>
          <a:p>
            <a:pPr marL="152400" marR="152400" lvl="0" indent="0" algn="l" rtl="0">
              <a:lnSpc>
                <a:spcPct val="175000"/>
              </a:lnSpc>
              <a:spcBef>
                <a:spcPts val="400"/>
              </a:spcBef>
              <a:spcAft>
                <a:spcPts val="3600"/>
              </a:spcAft>
              <a:buNone/>
            </a:pPr>
            <a:r>
              <a:rPr lang="en" sz="1050">
                <a:solidFill>
                  <a:srgbClr val="222222"/>
                </a:solidFill>
                <a:highlight>
                  <a:schemeClr val="lt1"/>
                </a:highlight>
                <a:latin typeface="Lato"/>
                <a:ea typeface="Lato"/>
                <a:cs typeface="Lato"/>
                <a:sym typeface="Lato"/>
              </a:rPr>
              <a:t>The Branson Official Visitors Guide provides potential travelers and in-market visitors with an all-encompassing guide to where to stay, where to go, and what to do! Now's the time to join the best of Branson in this go-to resource for those seeking vacation inspiration.  </a:t>
            </a:r>
            <a:r>
              <a:rPr lang="en" sz="1050">
                <a:solidFill>
                  <a:srgbClr val="2D2D2D"/>
                </a:solidFill>
                <a:highlight>
                  <a:schemeClr val="lt1"/>
                </a:highlight>
                <a:latin typeface="Lato"/>
                <a:ea typeface="Lato"/>
                <a:cs typeface="Lato"/>
                <a:sym typeface="Lato"/>
              </a:rPr>
              <a:t>200,000+ printed copies circulated</a:t>
            </a:r>
            <a:endParaRPr sz="1050"/>
          </a:p>
        </p:txBody>
      </p:sp>
      <p:sp>
        <p:nvSpPr>
          <p:cNvPr id="219" name="Google Shape;219;p35"/>
          <p:cNvSpPr txBox="1"/>
          <p:nvPr/>
        </p:nvSpPr>
        <p:spPr>
          <a:xfrm>
            <a:off x="112875" y="2556325"/>
            <a:ext cx="4853400" cy="346200"/>
          </a:xfrm>
          <a:prstGeom prst="rect">
            <a:avLst/>
          </a:prstGeom>
          <a:noFill/>
          <a:ln>
            <a:noFill/>
          </a:ln>
        </p:spPr>
        <p:txBody>
          <a:bodyPr spcFirstLastPara="1" wrap="square" lIns="91425" tIns="91425" rIns="91425" bIns="91425" anchor="t" anchorCtr="0">
            <a:spAutoFit/>
          </a:bodyPr>
          <a:lstStyle/>
          <a:p>
            <a:pPr marL="0" lvl="0" indent="0" algn="l" rtl="0">
              <a:lnSpc>
                <a:spcPct val="175000"/>
              </a:lnSpc>
              <a:spcBef>
                <a:spcPts val="1300"/>
              </a:spcBef>
              <a:spcAft>
                <a:spcPts val="2600"/>
              </a:spcAft>
              <a:buNone/>
            </a:pPr>
            <a:r>
              <a:rPr lang="en" sz="1050" b="1">
                <a:solidFill>
                  <a:srgbClr val="B34599"/>
                </a:solidFill>
                <a:highlight>
                  <a:schemeClr val="lt1"/>
                </a:highlight>
                <a:latin typeface="Lato"/>
                <a:ea typeface="Lato"/>
                <a:cs typeface="Lato"/>
                <a:sym typeface="Lato"/>
              </a:rPr>
              <a:t>Materials and payment due:</a:t>
            </a:r>
            <a:r>
              <a:rPr lang="en" sz="1050" b="1">
                <a:solidFill>
                  <a:srgbClr val="222222"/>
                </a:solidFill>
                <a:highlight>
                  <a:schemeClr val="lt1"/>
                </a:highlight>
                <a:latin typeface="Lato"/>
                <a:ea typeface="Lato"/>
                <a:cs typeface="Lato"/>
                <a:sym typeface="Lato"/>
              </a:rPr>
              <a:t> </a:t>
            </a:r>
            <a:r>
              <a:rPr lang="en" sz="1050">
                <a:solidFill>
                  <a:srgbClr val="222222"/>
                </a:solidFill>
                <a:highlight>
                  <a:schemeClr val="lt1"/>
                </a:highlight>
                <a:latin typeface="Lato"/>
                <a:ea typeface="Lato"/>
                <a:cs typeface="Lato"/>
                <a:sym typeface="Lato"/>
              </a:rPr>
              <a:t>November 11th, 2023</a:t>
            </a:r>
            <a:endParaRPr sz="1050">
              <a:solidFill>
                <a:srgbClr val="333333"/>
              </a:solidFill>
              <a:highlight>
                <a:schemeClr val="lt1"/>
              </a:highlight>
              <a:latin typeface="Lato"/>
              <a:ea typeface="Lato"/>
              <a:cs typeface="Lato"/>
              <a:sym typeface="Lato"/>
            </a:endParaRPr>
          </a:p>
        </p:txBody>
      </p:sp>
      <p:sp>
        <p:nvSpPr>
          <p:cNvPr id="220" name="Google Shape;220;p35"/>
          <p:cNvSpPr txBox="1"/>
          <p:nvPr/>
        </p:nvSpPr>
        <p:spPr>
          <a:xfrm>
            <a:off x="189325" y="2810450"/>
            <a:ext cx="4632900" cy="1760400"/>
          </a:xfrm>
          <a:prstGeom prst="rect">
            <a:avLst/>
          </a:prstGeom>
          <a:noFill/>
          <a:ln>
            <a:noFill/>
          </a:ln>
        </p:spPr>
        <p:txBody>
          <a:bodyPr spcFirstLastPara="1" wrap="square" lIns="91425" tIns="91425" rIns="91425" bIns="91425" anchor="t" anchorCtr="0">
            <a:spAutoFit/>
          </a:bodyPr>
          <a:lstStyle/>
          <a:p>
            <a:pPr marL="457200" lvl="0" indent="-295275" algn="l" rtl="0">
              <a:lnSpc>
                <a:spcPct val="175000"/>
              </a:lnSpc>
              <a:spcBef>
                <a:spcPts val="2400"/>
              </a:spcBef>
              <a:spcAft>
                <a:spcPts val="0"/>
              </a:spcAft>
              <a:buClr>
                <a:srgbClr val="333333"/>
              </a:buClr>
              <a:buSzPts val="1050"/>
              <a:buFont typeface="Lato"/>
              <a:buChar char="●"/>
            </a:pPr>
            <a:r>
              <a:rPr lang="en" sz="1050">
                <a:solidFill>
                  <a:srgbClr val="333333"/>
                </a:solidFill>
                <a:highlight>
                  <a:schemeClr val="lt1"/>
                </a:highlight>
                <a:latin typeface="Lato"/>
                <a:ea typeface="Lato"/>
                <a:cs typeface="Lato"/>
                <a:sym typeface="Lato"/>
              </a:rPr>
              <a:t>Published January 2024</a:t>
            </a:r>
            <a:endParaRPr sz="1050">
              <a:solidFill>
                <a:srgbClr val="333333"/>
              </a:solidFill>
              <a:highlight>
                <a:schemeClr val="lt1"/>
              </a:highlight>
              <a:latin typeface="Lato"/>
              <a:ea typeface="Lato"/>
              <a:cs typeface="Lato"/>
              <a:sym typeface="Lato"/>
            </a:endParaRPr>
          </a:p>
          <a:p>
            <a:pPr marL="457200" lvl="0" indent="-295275" algn="l" rtl="0">
              <a:lnSpc>
                <a:spcPct val="175000"/>
              </a:lnSpc>
              <a:spcBef>
                <a:spcPts val="0"/>
              </a:spcBef>
              <a:spcAft>
                <a:spcPts val="0"/>
              </a:spcAft>
              <a:buClr>
                <a:srgbClr val="333333"/>
              </a:buClr>
              <a:buSzPts val="1050"/>
              <a:buFont typeface="Lato"/>
              <a:buChar char="●"/>
            </a:pPr>
            <a:r>
              <a:rPr lang="en" sz="1050">
                <a:solidFill>
                  <a:srgbClr val="333333"/>
                </a:solidFill>
                <a:highlight>
                  <a:schemeClr val="lt1"/>
                </a:highlight>
                <a:latin typeface="Lato"/>
                <a:ea typeface="Lato"/>
                <a:cs typeface="Lato"/>
                <a:sym typeface="Lato"/>
              </a:rPr>
              <a:t>Print Circulation 200,000+ annually</a:t>
            </a:r>
            <a:endParaRPr sz="1050">
              <a:solidFill>
                <a:srgbClr val="333333"/>
              </a:solidFill>
              <a:highlight>
                <a:schemeClr val="lt1"/>
              </a:highlight>
              <a:latin typeface="Lato"/>
              <a:ea typeface="Lato"/>
              <a:cs typeface="Lato"/>
              <a:sym typeface="Lato"/>
            </a:endParaRPr>
          </a:p>
          <a:p>
            <a:pPr marL="457200" lvl="0" indent="-295275" algn="l" rtl="0">
              <a:lnSpc>
                <a:spcPct val="175000"/>
              </a:lnSpc>
              <a:spcBef>
                <a:spcPts val="0"/>
              </a:spcBef>
              <a:spcAft>
                <a:spcPts val="0"/>
              </a:spcAft>
              <a:buClr>
                <a:srgbClr val="333333"/>
              </a:buClr>
              <a:buSzPts val="1050"/>
              <a:buFont typeface="Lato"/>
              <a:buChar char="●"/>
            </a:pPr>
            <a:r>
              <a:rPr lang="en" sz="1050">
                <a:solidFill>
                  <a:srgbClr val="333333"/>
                </a:solidFill>
                <a:highlight>
                  <a:schemeClr val="lt1"/>
                </a:highlight>
                <a:latin typeface="Lato"/>
                <a:ea typeface="Lato"/>
                <a:cs typeface="Lato"/>
                <a:sym typeface="Lato"/>
              </a:rPr>
              <a:t>Distributed: January-February 2024</a:t>
            </a:r>
            <a:endParaRPr sz="1050">
              <a:solidFill>
                <a:srgbClr val="333333"/>
              </a:solidFill>
              <a:highlight>
                <a:schemeClr val="lt1"/>
              </a:highlight>
              <a:latin typeface="Lato"/>
              <a:ea typeface="Lato"/>
              <a:cs typeface="Lato"/>
              <a:sym typeface="Lato"/>
            </a:endParaRPr>
          </a:p>
          <a:p>
            <a:pPr marL="457200" lvl="0" indent="-295275" algn="l" rtl="0">
              <a:lnSpc>
                <a:spcPct val="175000"/>
              </a:lnSpc>
              <a:spcBef>
                <a:spcPts val="0"/>
              </a:spcBef>
              <a:spcAft>
                <a:spcPts val="0"/>
              </a:spcAft>
              <a:buClr>
                <a:srgbClr val="333333"/>
              </a:buClr>
              <a:buSzPts val="1050"/>
              <a:buFont typeface="Lato"/>
              <a:buChar char="●"/>
            </a:pPr>
            <a:r>
              <a:rPr lang="en" sz="1050">
                <a:solidFill>
                  <a:srgbClr val="333333"/>
                </a:solidFill>
                <a:highlight>
                  <a:schemeClr val="lt1"/>
                </a:highlight>
                <a:latin typeface="Lato"/>
                <a:ea typeface="Lato"/>
                <a:cs typeface="Lato"/>
                <a:sym typeface="Lato"/>
              </a:rPr>
              <a:t>Ad Close Date: November 11th, 2023</a:t>
            </a:r>
            <a:endParaRPr sz="1050">
              <a:solidFill>
                <a:srgbClr val="333333"/>
              </a:solidFill>
              <a:highlight>
                <a:schemeClr val="lt1"/>
              </a:highlight>
              <a:latin typeface="Lato"/>
              <a:ea typeface="Lato"/>
              <a:cs typeface="Lato"/>
              <a:sym typeface="Lato"/>
            </a:endParaRPr>
          </a:p>
          <a:p>
            <a:pPr marL="457200" lvl="0" indent="-295275" algn="l" rtl="0">
              <a:lnSpc>
                <a:spcPct val="175000"/>
              </a:lnSpc>
              <a:spcBef>
                <a:spcPts val="0"/>
              </a:spcBef>
              <a:spcAft>
                <a:spcPts val="0"/>
              </a:spcAft>
              <a:buClr>
                <a:srgbClr val="333333"/>
              </a:buClr>
              <a:buSzPts val="1050"/>
              <a:buFont typeface="Lato"/>
              <a:buChar char="●"/>
            </a:pPr>
            <a:r>
              <a:rPr lang="en" sz="1050">
                <a:solidFill>
                  <a:srgbClr val="333333"/>
                </a:solidFill>
                <a:highlight>
                  <a:schemeClr val="lt1"/>
                </a:highlight>
                <a:latin typeface="Lato"/>
                <a:ea typeface="Lato"/>
                <a:cs typeface="Lato"/>
                <a:sym typeface="Lato"/>
              </a:rPr>
              <a:t>Submit materials to </a:t>
            </a:r>
            <a:r>
              <a:rPr lang="en" sz="1050">
                <a:solidFill>
                  <a:srgbClr val="B34599"/>
                </a:solidFill>
                <a:highlight>
                  <a:schemeClr val="lt1"/>
                </a:highlight>
                <a:latin typeface="Lato"/>
                <a:ea typeface="Lato"/>
                <a:cs typeface="Lato"/>
                <a:sym typeface="Lato"/>
              </a:rPr>
              <a:t>vacationguide@bransoncvb.com</a:t>
            </a:r>
            <a:r>
              <a:rPr lang="en" sz="1050">
                <a:solidFill>
                  <a:srgbClr val="333333"/>
                </a:solidFill>
                <a:highlight>
                  <a:schemeClr val="lt1"/>
                </a:highlight>
                <a:latin typeface="Lato"/>
                <a:ea typeface="Lato"/>
                <a:cs typeface="Lato"/>
                <a:sym typeface="Lato"/>
              </a:rPr>
              <a:t> via DropBox or by email</a:t>
            </a:r>
            <a:endParaRPr sz="1050">
              <a:solidFill>
                <a:srgbClr val="333333"/>
              </a:solidFill>
              <a:highlight>
                <a:schemeClr val="lt1"/>
              </a:highlight>
              <a:latin typeface="Lato"/>
              <a:ea typeface="Lato"/>
              <a:cs typeface="Lato"/>
              <a:sym typeface="Lato"/>
            </a:endParaRPr>
          </a:p>
        </p:txBody>
      </p:sp>
      <p:pic>
        <p:nvPicPr>
          <p:cNvPr id="221" name="Google Shape;221;p35"/>
          <p:cNvPicPr preferRelativeResize="0"/>
          <p:nvPr/>
        </p:nvPicPr>
        <p:blipFill rotWithShape="1">
          <a:blip r:embed="rId5">
            <a:alphaModFix/>
          </a:blip>
          <a:srcRect l="1941"/>
          <a:stretch/>
        </p:blipFill>
        <p:spPr>
          <a:xfrm>
            <a:off x="4970750" y="826500"/>
            <a:ext cx="3630876" cy="37266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6"/>
          <p:cNvSpPr/>
          <p:nvPr/>
        </p:nvSpPr>
        <p:spPr>
          <a:xfrm>
            <a:off x="50" y="0"/>
            <a:ext cx="9144000" cy="5143500"/>
          </a:xfrm>
          <a:prstGeom prst="rect">
            <a:avLst/>
          </a:prstGeom>
          <a:solidFill>
            <a:srgbClr val="7567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7" name="Google Shape;227;p36" descr="gray.png"/>
          <p:cNvPicPr preferRelativeResize="0"/>
          <p:nvPr/>
        </p:nvPicPr>
        <p:blipFill rotWithShape="1">
          <a:blip r:embed="rId3">
            <a:alphaModFix amt="70000"/>
          </a:blip>
          <a:srcRect/>
          <a:stretch/>
        </p:blipFill>
        <p:spPr>
          <a:xfrm rot="10800000" flipH="1">
            <a:off x="50" y="0"/>
            <a:ext cx="5069400" cy="5143500"/>
          </a:xfrm>
          <a:prstGeom prst="rect">
            <a:avLst/>
          </a:prstGeom>
          <a:noFill/>
          <a:ln>
            <a:noFill/>
          </a:ln>
        </p:spPr>
      </p:pic>
      <p:pic>
        <p:nvPicPr>
          <p:cNvPr id="228" name="Google Shape;228;p36"/>
          <p:cNvPicPr preferRelativeResize="0"/>
          <p:nvPr/>
        </p:nvPicPr>
        <p:blipFill rotWithShape="1">
          <a:blip r:embed="rId4">
            <a:alphaModFix amt="20000"/>
          </a:blip>
          <a:srcRect l="1786" r="76108"/>
          <a:stretch/>
        </p:blipFill>
        <p:spPr>
          <a:xfrm>
            <a:off x="0" y="2699475"/>
            <a:ext cx="1868200" cy="2303276"/>
          </a:xfrm>
          <a:prstGeom prst="rect">
            <a:avLst/>
          </a:prstGeom>
          <a:noFill/>
          <a:ln>
            <a:noFill/>
          </a:ln>
        </p:spPr>
      </p:pic>
      <p:sp>
        <p:nvSpPr>
          <p:cNvPr id="229" name="Google Shape;229;p36"/>
          <p:cNvSpPr txBox="1"/>
          <p:nvPr/>
        </p:nvSpPr>
        <p:spPr>
          <a:xfrm>
            <a:off x="1297485" y="706750"/>
            <a:ext cx="6582600" cy="25071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200" b="1">
                <a:solidFill>
                  <a:srgbClr val="FFFFFF"/>
                </a:solidFill>
                <a:latin typeface="Lato"/>
                <a:ea typeface="Lato"/>
                <a:cs typeface="Lato"/>
                <a:sym typeface="Lato"/>
              </a:rPr>
              <a:t>Digital Marketing</a:t>
            </a:r>
            <a:endParaRPr sz="2200" b="1">
              <a:solidFill>
                <a:srgbClr val="FFFFFF"/>
              </a:solidFill>
              <a:latin typeface="Lato"/>
              <a:ea typeface="Lato"/>
              <a:cs typeface="Lato"/>
              <a:sym typeface="Lato"/>
            </a:endParaRPr>
          </a:p>
          <a:p>
            <a:pPr marL="0" lvl="0" indent="0" algn="ctr" rtl="0">
              <a:spcBef>
                <a:spcPts val="0"/>
              </a:spcBef>
              <a:spcAft>
                <a:spcPts val="0"/>
              </a:spcAft>
              <a:buNone/>
            </a:pPr>
            <a:r>
              <a:rPr lang="en" sz="2200" b="1">
                <a:solidFill>
                  <a:srgbClr val="FFFFFF"/>
                </a:solidFill>
                <a:latin typeface="Lato"/>
                <a:ea typeface="Lato"/>
                <a:cs typeface="Lato"/>
                <a:sym typeface="Lato"/>
              </a:rPr>
              <a:t>Partnerships</a:t>
            </a:r>
            <a:endParaRPr sz="2200" b="1">
              <a:solidFill>
                <a:srgbClr val="FFFFFF"/>
              </a:solidFill>
              <a:latin typeface="Lato"/>
              <a:ea typeface="Lato"/>
              <a:cs typeface="Lato"/>
              <a:sym typeface="Lato"/>
            </a:endParaRPr>
          </a:p>
          <a:p>
            <a:pPr marL="0" lvl="0" indent="0" algn="l" rtl="0">
              <a:spcBef>
                <a:spcPts val="0"/>
              </a:spcBef>
              <a:spcAft>
                <a:spcPts val="0"/>
              </a:spcAft>
              <a:buNone/>
            </a:pPr>
            <a:endParaRPr sz="2100" b="1">
              <a:solidFill>
                <a:srgbClr val="FFFFFF"/>
              </a:solidFill>
              <a:latin typeface="Lato"/>
              <a:ea typeface="Lato"/>
              <a:cs typeface="Lato"/>
              <a:sym typeface="Lato"/>
            </a:endParaRPr>
          </a:p>
        </p:txBody>
      </p:sp>
      <p:pic>
        <p:nvPicPr>
          <p:cNvPr id="230" name="Google Shape;230;p36"/>
          <p:cNvPicPr preferRelativeResize="0"/>
          <p:nvPr/>
        </p:nvPicPr>
        <p:blipFill>
          <a:blip r:embed="rId5">
            <a:alphaModFix/>
          </a:blip>
          <a:stretch>
            <a:fillRect/>
          </a:stretch>
        </p:blipFill>
        <p:spPr>
          <a:xfrm>
            <a:off x="3474300" y="3462307"/>
            <a:ext cx="2228975" cy="1029786"/>
          </a:xfrm>
          <a:prstGeom prst="rect">
            <a:avLst/>
          </a:prstGeom>
          <a:noFill/>
          <a:ln>
            <a:noFill/>
          </a:ln>
        </p:spPr>
      </p:pic>
      <p:sp>
        <p:nvSpPr>
          <p:cNvPr id="231" name="Google Shape;231;p36"/>
          <p:cNvSpPr/>
          <p:nvPr/>
        </p:nvSpPr>
        <p:spPr>
          <a:xfrm rot="10800000">
            <a:off x="8124800" y="0"/>
            <a:ext cx="1028700" cy="1028700"/>
          </a:xfrm>
          <a:prstGeom prst="rtTriangle">
            <a:avLst/>
          </a:prstGeom>
          <a:solidFill>
            <a:srgbClr val="7567AD"/>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7"/>
          <p:cNvSpPr/>
          <p:nvPr/>
        </p:nvSpPr>
        <p:spPr>
          <a:xfrm>
            <a:off x="0" y="1528275"/>
            <a:ext cx="9146400" cy="1357800"/>
          </a:xfrm>
          <a:prstGeom prst="rect">
            <a:avLst/>
          </a:prstGeom>
          <a:solidFill>
            <a:srgbClr val="B3459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cxnSp>
        <p:nvCxnSpPr>
          <p:cNvPr id="237" name="Google Shape;237;p37"/>
          <p:cNvCxnSpPr/>
          <p:nvPr/>
        </p:nvCxnSpPr>
        <p:spPr>
          <a:xfrm rot="10800000">
            <a:off x="2974400" y="1455175"/>
            <a:ext cx="0" cy="1704900"/>
          </a:xfrm>
          <a:prstGeom prst="straightConnector1">
            <a:avLst/>
          </a:prstGeom>
          <a:noFill/>
          <a:ln w="9525" cap="flat" cmpd="sng">
            <a:solidFill>
              <a:srgbClr val="FFFFFF"/>
            </a:solidFill>
            <a:prstDash val="solid"/>
            <a:miter lim="8000"/>
            <a:headEnd type="none" w="sm" len="sm"/>
            <a:tailEnd type="none" w="sm" len="sm"/>
          </a:ln>
        </p:spPr>
      </p:cxnSp>
      <p:cxnSp>
        <p:nvCxnSpPr>
          <p:cNvPr id="238" name="Google Shape;238;p37"/>
          <p:cNvCxnSpPr/>
          <p:nvPr/>
        </p:nvCxnSpPr>
        <p:spPr>
          <a:xfrm rot="10800000">
            <a:off x="5784929" y="1455175"/>
            <a:ext cx="0" cy="1704900"/>
          </a:xfrm>
          <a:prstGeom prst="straightConnector1">
            <a:avLst/>
          </a:prstGeom>
          <a:noFill/>
          <a:ln w="9525" cap="flat" cmpd="sng">
            <a:solidFill>
              <a:srgbClr val="FFFFFF"/>
            </a:solidFill>
            <a:prstDash val="solid"/>
            <a:miter lim="8000"/>
            <a:headEnd type="none" w="sm" len="sm"/>
            <a:tailEnd type="none" w="sm" len="sm"/>
          </a:ln>
        </p:spPr>
      </p:cxnSp>
      <p:sp>
        <p:nvSpPr>
          <p:cNvPr id="239" name="Google Shape;239;p37"/>
          <p:cNvSpPr txBox="1"/>
          <p:nvPr/>
        </p:nvSpPr>
        <p:spPr>
          <a:xfrm>
            <a:off x="0" y="1684150"/>
            <a:ext cx="2935200" cy="10428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D8D8D8"/>
              </a:buClr>
              <a:buSzPts val="1500"/>
              <a:buFont typeface="Source Sans Pro"/>
              <a:buNone/>
            </a:pPr>
            <a:r>
              <a:rPr lang="en" sz="3800" b="1">
                <a:solidFill>
                  <a:srgbClr val="FFFFFF"/>
                </a:solidFill>
                <a:latin typeface="Lato"/>
                <a:ea typeface="Lato"/>
                <a:cs typeface="Lato"/>
                <a:sym typeface="Lato"/>
              </a:rPr>
              <a:t>3.8 Million</a:t>
            </a:r>
            <a:endParaRPr sz="1900" b="1">
              <a:solidFill>
                <a:srgbClr val="FFFFFF"/>
              </a:solidFill>
              <a:latin typeface="Lato"/>
              <a:ea typeface="Lato"/>
              <a:cs typeface="Lato"/>
              <a:sym typeface="Lato"/>
            </a:endParaRPr>
          </a:p>
        </p:txBody>
      </p:sp>
      <p:sp>
        <p:nvSpPr>
          <p:cNvPr id="240" name="Google Shape;240;p37"/>
          <p:cNvSpPr txBox="1"/>
          <p:nvPr/>
        </p:nvSpPr>
        <p:spPr>
          <a:xfrm>
            <a:off x="3091967" y="1684150"/>
            <a:ext cx="2740500" cy="10428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D8D8D8"/>
              </a:buClr>
              <a:buSzPts val="1500"/>
              <a:buFont typeface="Source Sans Pro"/>
              <a:buNone/>
            </a:pPr>
            <a:r>
              <a:rPr lang="en" sz="3800" b="1">
                <a:solidFill>
                  <a:srgbClr val="FFFFFF"/>
                </a:solidFill>
                <a:latin typeface="Lato"/>
                <a:ea typeface="Lato"/>
                <a:cs typeface="Lato"/>
                <a:sym typeface="Lato"/>
              </a:rPr>
              <a:t>71,000+ </a:t>
            </a:r>
            <a:r>
              <a:rPr lang="en" sz="1800" b="1">
                <a:solidFill>
                  <a:srgbClr val="FFFFFF"/>
                </a:solidFill>
                <a:latin typeface="Lato"/>
                <a:ea typeface="Lato"/>
                <a:cs typeface="Lato"/>
                <a:sym typeface="Lato"/>
              </a:rPr>
              <a:t>e-Newsletter deliveries</a:t>
            </a:r>
            <a:endParaRPr sz="3500" b="1">
              <a:solidFill>
                <a:srgbClr val="FFFFFF"/>
              </a:solidFill>
              <a:latin typeface="Lato"/>
              <a:ea typeface="Lato"/>
              <a:cs typeface="Lato"/>
              <a:sym typeface="Lato"/>
            </a:endParaRPr>
          </a:p>
        </p:txBody>
      </p:sp>
      <p:sp>
        <p:nvSpPr>
          <p:cNvPr id="241" name="Google Shape;241;p37"/>
          <p:cNvSpPr txBox="1"/>
          <p:nvPr/>
        </p:nvSpPr>
        <p:spPr>
          <a:xfrm>
            <a:off x="5936024" y="1684150"/>
            <a:ext cx="3200700" cy="10428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D8D8D8"/>
              </a:buClr>
              <a:buSzPts val="1500"/>
              <a:buFont typeface="Source Sans Pro"/>
              <a:buNone/>
            </a:pPr>
            <a:r>
              <a:rPr lang="en" sz="3800" b="1">
                <a:solidFill>
                  <a:srgbClr val="FFFFFF"/>
                </a:solidFill>
                <a:latin typeface="Lato"/>
                <a:ea typeface="Lato"/>
                <a:cs typeface="Lato"/>
                <a:sym typeface="Lato"/>
              </a:rPr>
              <a:t>2 Min, 26 Sec</a:t>
            </a:r>
            <a:endParaRPr sz="3700" b="1">
              <a:solidFill>
                <a:srgbClr val="FFFFFF"/>
              </a:solidFill>
              <a:latin typeface="Lato"/>
              <a:ea typeface="Lato"/>
              <a:cs typeface="Lato"/>
              <a:sym typeface="Lato"/>
            </a:endParaRPr>
          </a:p>
        </p:txBody>
      </p:sp>
      <p:sp>
        <p:nvSpPr>
          <p:cNvPr id="242" name="Google Shape;242;p37"/>
          <p:cNvSpPr txBox="1"/>
          <p:nvPr/>
        </p:nvSpPr>
        <p:spPr>
          <a:xfrm>
            <a:off x="3203000" y="3328200"/>
            <a:ext cx="2740500" cy="1656300"/>
          </a:xfrm>
          <a:prstGeom prst="rect">
            <a:avLst/>
          </a:prstGeom>
          <a:noFill/>
          <a:ln>
            <a:noFill/>
          </a:ln>
        </p:spPr>
        <p:txBody>
          <a:bodyPr spcFirstLastPara="1" wrap="square" lIns="0" tIns="0" rIns="0" bIns="0" anchor="t" anchorCtr="0">
            <a:noAutofit/>
          </a:bodyPr>
          <a:lstStyle/>
          <a:p>
            <a:pPr marL="228600" lvl="0" indent="-165100" algn="l" rtl="0">
              <a:lnSpc>
                <a:spcPct val="115000"/>
              </a:lnSpc>
              <a:spcBef>
                <a:spcPts val="0"/>
              </a:spcBef>
              <a:spcAft>
                <a:spcPts val="0"/>
              </a:spcAft>
              <a:buClr>
                <a:srgbClr val="B34599"/>
              </a:buClr>
              <a:buSzPts val="1200"/>
              <a:buFont typeface="Raleway"/>
              <a:buChar char="●"/>
            </a:pPr>
            <a:r>
              <a:rPr lang="en" sz="1200" b="1">
                <a:latin typeface="Lato"/>
                <a:ea typeface="Lato"/>
                <a:cs typeface="Lato"/>
                <a:sym typeface="Lato"/>
              </a:rPr>
              <a:t>Top 10 Attractions Article - 609,106</a:t>
            </a:r>
            <a:endParaRPr sz="1200" b="1">
              <a:latin typeface="Lato"/>
              <a:ea typeface="Lato"/>
              <a:cs typeface="Lato"/>
              <a:sym typeface="Lato"/>
            </a:endParaRPr>
          </a:p>
          <a:p>
            <a:pPr marL="228600" lvl="0" indent="-165100" algn="l" rtl="0">
              <a:lnSpc>
                <a:spcPct val="115000"/>
              </a:lnSpc>
              <a:spcBef>
                <a:spcPts val="0"/>
              </a:spcBef>
              <a:spcAft>
                <a:spcPts val="0"/>
              </a:spcAft>
              <a:buClr>
                <a:srgbClr val="B34599"/>
              </a:buClr>
              <a:buSzPts val="1200"/>
              <a:buFont typeface="Raleway"/>
              <a:buChar char="●"/>
            </a:pPr>
            <a:r>
              <a:rPr lang="en" sz="1200" b="1">
                <a:latin typeface="Lato"/>
                <a:ea typeface="Lato"/>
                <a:cs typeface="Lato"/>
                <a:sym typeface="Lato"/>
              </a:rPr>
              <a:t>/Home - 527,843</a:t>
            </a:r>
            <a:endParaRPr sz="1200" b="1">
              <a:latin typeface="Lato"/>
              <a:ea typeface="Lato"/>
              <a:cs typeface="Lato"/>
              <a:sym typeface="Lato"/>
            </a:endParaRPr>
          </a:p>
          <a:p>
            <a:pPr marL="228600" lvl="0" indent="-165100" algn="l" rtl="0">
              <a:lnSpc>
                <a:spcPct val="115000"/>
              </a:lnSpc>
              <a:spcBef>
                <a:spcPts val="0"/>
              </a:spcBef>
              <a:spcAft>
                <a:spcPts val="0"/>
              </a:spcAft>
              <a:buClr>
                <a:srgbClr val="B34599"/>
              </a:buClr>
              <a:buSzPts val="1200"/>
              <a:buFont typeface="Raleway"/>
              <a:buChar char="●"/>
            </a:pPr>
            <a:r>
              <a:rPr lang="en" sz="1200" b="1">
                <a:latin typeface="Lato"/>
                <a:ea typeface="Lato"/>
                <a:cs typeface="Lato"/>
                <a:sym typeface="Lato"/>
              </a:rPr>
              <a:t>/Things To Do - 310,314</a:t>
            </a:r>
            <a:endParaRPr sz="1200">
              <a:latin typeface="Lato"/>
              <a:ea typeface="Lato"/>
              <a:cs typeface="Lato"/>
              <a:sym typeface="Lato"/>
            </a:endParaRPr>
          </a:p>
          <a:p>
            <a:pPr marL="228600" lvl="0" indent="-165100" algn="l" rtl="0">
              <a:lnSpc>
                <a:spcPct val="115000"/>
              </a:lnSpc>
              <a:spcBef>
                <a:spcPts val="0"/>
              </a:spcBef>
              <a:spcAft>
                <a:spcPts val="0"/>
              </a:spcAft>
              <a:buClr>
                <a:srgbClr val="B34599"/>
              </a:buClr>
              <a:buSzPts val="1200"/>
              <a:buFont typeface="Raleway"/>
              <a:buChar char="●"/>
            </a:pPr>
            <a:r>
              <a:rPr lang="en" sz="1200" b="1">
                <a:latin typeface="Lato"/>
                <a:ea typeface="Lato"/>
                <a:cs typeface="Lato"/>
                <a:sym typeface="Lato"/>
              </a:rPr>
              <a:t>/Shows - 299,409</a:t>
            </a:r>
            <a:endParaRPr sz="1200">
              <a:latin typeface="Lato"/>
              <a:ea typeface="Lato"/>
              <a:cs typeface="Lato"/>
              <a:sym typeface="Lato"/>
            </a:endParaRPr>
          </a:p>
          <a:p>
            <a:pPr marL="228600" lvl="0" indent="-165100" algn="l" rtl="0">
              <a:lnSpc>
                <a:spcPct val="115000"/>
              </a:lnSpc>
              <a:spcBef>
                <a:spcPts val="0"/>
              </a:spcBef>
              <a:spcAft>
                <a:spcPts val="0"/>
              </a:spcAft>
              <a:buClr>
                <a:srgbClr val="B34599"/>
              </a:buClr>
              <a:buSzPts val="1200"/>
              <a:buFont typeface="Raleway"/>
              <a:buChar char="●"/>
            </a:pPr>
            <a:r>
              <a:rPr lang="en" sz="1200" b="1">
                <a:latin typeface="Lato"/>
                <a:ea typeface="Lato"/>
                <a:cs typeface="Lato"/>
                <a:sym typeface="Lato"/>
              </a:rPr>
              <a:t>/Attractions - 226,127</a:t>
            </a:r>
            <a:endParaRPr sz="1200">
              <a:latin typeface="Lato"/>
              <a:ea typeface="Lato"/>
              <a:cs typeface="Lato"/>
              <a:sym typeface="Lato"/>
            </a:endParaRPr>
          </a:p>
        </p:txBody>
      </p:sp>
      <p:sp>
        <p:nvSpPr>
          <p:cNvPr id="243" name="Google Shape;243;p37"/>
          <p:cNvSpPr txBox="1"/>
          <p:nvPr/>
        </p:nvSpPr>
        <p:spPr>
          <a:xfrm>
            <a:off x="112875" y="3023400"/>
            <a:ext cx="3047400" cy="1055400"/>
          </a:xfrm>
          <a:prstGeom prst="rect">
            <a:avLst/>
          </a:prstGeom>
          <a:noFill/>
          <a:ln>
            <a:noFill/>
          </a:ln>
        </p:spPr>
        <p:txBody>
          <a:bodyPr spcFirstLastPara="1" wrap="square" lIns="0" tIns="0" rIns="0" bIns="0" anchor="t" anchorCtr="0">
            <a:noAutofit/>
          </a:bodyPr>
          <a:lstStyle/>
          <a:p>
            <a:pPr marL="228600" lvl="0" indent="-165100" algn="ctr" rtl="0">
              <a:lnSpc>
                <a:spcPct val="115000"/>
              </a:lnSpc>
              <a:spcBef>
                <a:spcPts val="0"/>
              </a:spcBef>
              <a:spcAft>
                <a:spcPts val="0"/>
              </a:spcAft>
              <a:buClr>
                <a:srgbClr val="B34599"/>
              </a:buClr>
              <a:buSzPts val="1200"/>
              <a:buFont typeface="Raleway"/>
              <a:buChar char="●"/>
            </a:pPr>
            <a:r>
              <a:rPr lang="en" sz="1200" b="1">
                <a:latin typeface="Lato"/>
                <a:ea typeface="Lato"/>
                <a:cs typeface="Lato"/>
                <a:sym typeface="Lato"/>
              </a:rPr>
              <a:t>72%</a:t>
            </a:r>
            <a:r>
              <a:rPr lang="en" sz="1200">
                <a:latin typeface="Lato"/>
                <a:ea typeface="Lato"/>
                <a:cs typeface="Lato"/>
                <a:sym typeface="Lato"/>
              </a:rPr>
              <a:t> Traffic from Mobile/Tablet </a:t>
            </a:r>
            <a:endParaRPr sz="1200">
              <a:solidFill>
                <a:srgbClr val="000000"/>
              </a:solidFill>
              <a:latin typeface="Lato"/>
              <a:ea typeface="Lato"/>
              <a:cs typeface="Lato"/>
              <a:sym typeface="Lato"/>
            </a:endParaRPr>
          </a:p>
        </p:txBody>
      </p:sp>
      <p:sp>
        <p:nvSpPr>
          <p:cNvPr id="244" name="Google Shape;244;p37"/>
          <p:cNvSpPr txBox="1"/>
          <p:nvPr/>
        </p:nvSpPr>
        <p:spPr>
          <a:xfrm>
            <a:off x="417425" y="445025"/>
            <a:ext cx="8136000" cy="572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800" b="1">
                <a:latin typeface="Lato"/>
                <a:ea typeface="Lato"/>
                <a:cs typeface="Lato"/>
                <a:sym typeface="Lato"/>
              </a:rPr>
              <a:t>ExploreBranson.com    </a:t>
            </a:r>
            <a:r>
              <a:rPr lang="en" sz="2800" i="1">
                <a:latin typeface="Lato"/>
                <a:ea typeface="Lato"/>
                <a:cs typeface="Lato"/>
                <a:sym typeface="Lato"/>
              </a:rPr>
              <a:t>Analytical Overview</a:t>
            </a:r>
            <a:endParaRPr sz="2800" i="1">
              <a:solidFill>
                <a:srgbClr val="000000"/>
              </a:solidFill>
              <a:latin typeface="Lato"/>
              <a:ea typeface="Lato"/>
              <a:cs typeface="Lato"/>
              <a:sym typeface="Lato"/>
            </a:endParaRPr>
          </a:p>
        </p:txBody>
      </p:sp>
      <p:sp>
        <p:nvSpPr>
          <p:cNvPr id="245" name="Google Shape;245;p37"/>
          <p:cNvSpPr/>
          <p:nvPr/>
        </p:nvSpPr>
        <p:spPr>
          <a:xfrm>
            <a:off x="417425" y="340625"/>
            <a:ext cx="557100" cy="47700"/>
          </a:xfrm>
          <a:prstGeom prst="rect">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7"/>
          <p:cNvSpPr txBox="1"/>
          <p:nvPr/>
        </p:nvSpPr>
        <p:spPr>
          <a:xfrm>
            <a:off x="-41150" y="1324150"/>
            <a:ext cx="3000000" cy="2076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00"/>
              <a:buFont typeface="Source Sans Pro Light"/>
              <a:buNone/>
            </a:pPr>
            <a:r>
              <a:rPr lang="en" sz="1200" b="1">
                <a:solidFill>
                  <a:srgbClr val="B34599"/>
                </a:solidFill>
                <a:latin typeface="Lato"/>
                <a:ea typeface="Lato"/>
                <a:cs typeface="Lato"/>
                <a:sym typeface="Lato"/>
              </a:rPr>
              <a:t>Site Visits</a:t>
            </a:r>
            <a:endParaRPr sz="1200" b="1">
              <a:solidFill>
                <a:srgbClr val="B34599"/>
              </a:solidFill>
              <a:latin typeface="Lato"/>
              <a:ea typeface="Lato"/>
              <a:cs typeface="Lato"/>
              <a:sym typeface="Lato"/>
            </a:endParaRPr>
          </a:p>
        </p:txBody>
      </p:sp>
      <p:sp>
        <p:nvSpPr>
          <p:cNvPr id="247" name="Google Shape;247;p37"/>
          <p:cNvSpPr txBox="1"/>
          <p:nvPr/>
        </p:nvSpPr>
        <p:spPr>
          <a:xfrm>
            <a:off x="3001657" y="1324150"/>
            <a:ext cx="2740500" cy="2076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00"/>
              <a:buFont typeface="Source Sans Pro Light"/>
              <a:buNone/>
            </a:pPr>
            <a:r>
              <a:rPr lang="en" sz="1200" b="1">
                <a:solidFill>
                  <a:srgbClr val="B34599"/>
                </a:solidFill>
                <a:latin typeface="Lato"/>
                <a:ea typeface="Lato"/>
                <a:cs typeface="Lato"/>
                <a:sym typeface="Lato"/>
              </a:rPr>
              <a:t>eNewsletter</a:t>
            </a:r>
            <a:endParaRPr sz="1200" b="1">
              <a:solidFill>
                <a:srgbClr val="B34599"/>
              </a:solidFill>
              <a:latin typeface="Lato"/>
              <a:ea typeface="Lato"/>
              <a:cs typeface="Lato"/>
              <a:sym typeface="Lato"/>
            </a:endParaRPr>
          </a:p>
        </p:txBody>
      </p:sp>
      <p:sp>
        <p:nvSpPr>
          <p:cNvPr id="248" name="Google Shape;248;p37"/>
          <p:cNvSpPr txBox="1"/>
          <p:nvPr/>
        </p:nvSpPr>
        <p:spPr>
          <a:xfrm>
            <a:off x="5784925" y="1324150"/>
            <a:ext cx="3368700" cy="2076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00"/>
              <a:buFont typeface="Source Sans Pro Light"/>
              <a:buNone/>
            </a:pPr>
            <a:r>
              <a:rPr lang="en" sz="1200" b="1">
                <a:solidFill>
                  <a:srgbClr val="B34599"/>
                </a:solidFill>
                <a:latin typeface="Lato"/>
                <a:ea typeface="Lato"/>
                <a:cs typeface="Lato"/>
                <a:sym typeface="Lato"/>
              </a:rPr>
              <a:t>Average Time on Site</a:t>
            </a:r>
            <a:endParaRPr sz="1200" b="1">
              <a:solidFill>
                <a:srgbClr val="B34599"/>
              </a:solidFill>
              <a:latin typeface="Lato"/>
              <a:ea typeface="Lato"/>
              <a:cs typeface="Lato"/>
              <a:sym typeface="Lato"/>
            </a:endParaRPr>
          </a:p>
        </p:txBody>
      </p:sp>
      <p:sp>
        <p:nvSpPr>
          <p:cNvPr id="249" name="Google Shape;249;p37"/>
          <p:cNvSpPr/>
          <p:nvPr/>
        </p:nvSpPr>
        <p:spPr>
          <a:xfrm rot="10800000">
            <a:off x="8124800" y="0"/>
            <a:ext cx="1028700" cy="1028700"/>
          </a:xfrm>
          <a:prstGeom prst="rtTriangle">
            <a:avLst/>
          </a:prstGeom>
          <a:solidFill>
            <a:srgbClr val="7567AD"/>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pic>
        <p:nvPicPr>
          <p:cNvPr id="250" name="Google Shape;250;p37"/>
          <p:cNvPicPr preferRelativeResize="0"/>
          <p:nvPr/>
        </p:nvPicPr>
        <p:blipFill>
          <a:blip r:embed="rId3">
            <a:alphaModFix/>
          </a:blip>
          <a:stretch>
            <a:fillRect/>
          </a:stretch>
        </p:blipFill>
        <p:spPr>
          <a:xfrm>
            <a:off x="8448311" y="37005"/>
            <a:ext cx="675586" cy="312125"/>
          </a:xfrm>
          <a:prstGeom prst="rect">
            <a:avLst/>
          </a:prstGeom>
          <a:noFill/>
          <a:ln>
            <a:noFill/>
          </a:ln>
        </p:spPr>
      </p:pic>
      <p:sp>
        <p:nvSpPr>
          <p:cNvPr id="251" name="Google Shape;251;p37"/>
          <p:cNvSpPr txBox="1"/>
          <p:nvPr/>
        </p:nvSpPr>
        <p:spPr>
          <a:xfrm>
            <a:off x="5946200" y="3328200"/>
            <a:ext cx="2740500" cy="1656300"/>
          </a:xfrm>
          <a:prstGeom prst="rect">
            <a:avLst/>
          </a:prstGeom>
          <a:noFill/>
          <a:ln>
            <a:noFill/>
          </a:ln>
        </p:spPr>
        <p:txBody>
          <a:bodyPr spcFirstLastPara="1" wrap="square" lIns="0" tIns="0" rIns="0" bIns="0" anchor="t" anchorCtr="0">
            <a:noAutofit/>
          </a:bodyPr>
          <a:lstStyle/>
          <a:p>
            <a:pPr marL="228600" lvl="0" indent="-165100" algn="l" rtl="0">
              <a:lnSpc>
                <a:spcPct val="115000"/>
              </a:lnSpc>
              <a:spcBef>
                <a:spcPts val="0"/>
              </a:spcBef>
              <a:spcAft>
                <a:spcPts val="0"/>
              </a:spcAft>
              <a:buClr>
                <a:srgbClr val="B34599"/>
              </a:buClr>
              <a:buSzPts val="1200"/>
              <a:buFont typeface="Raleway"/>
              <a:buChar char="●"/>
            </a:pPr>
            <a:r>
              <a:rPr lang="en" sz="1200" b="1">
                <a:latin typeface="Lato"/>
                <a:ea typeface="Lato"/>
                <a:cs typeface="Lato"/>
                <a:sym typeface="Lato"/>
              </a:rPr>
              <a:t>/Vacation Guide - 153,022</a:t>
            </a:r>
            <a:endParaRPr sz="1200" b="1">
              <a:latin typeface="Lato"/>
              <a:ea typeface="Lato"/>
              <a:cs typeface="Lato"/>
              <a:sym typeface="Lato"/>
            </a:endParaRPr>
          </a:p>
          <a:p>
            <a:pPr marL="228600" lvl="0" indent="-165100" algn="l" rtl="0">
              <a:lnSpc>
                <a:spcPct val="115000"/>
              </a:lnSpc>
              <a:spcBef>
                <a:spcPts val="0"/>
              </a:spcBef>
              <a:spcAft>
                <a:spcPts val="0"/>
              </a:spcAft>
              <a:buClr>
                <a:srgbClr val="B34599"/>
              </a:buClr>
              <a:buSzPts val="1200"/>
              <a:buFont typeface="Raleway"/>
              <a:buChar char="●"/>
            </a:pPr>
            <a:r>
              <a:rPr lang="en" sz="1200" b="1">
                <a:latin typeface="Lato"/>
                <a:ea typeface="Lato"/>
                <a:cs typeface="Lato"/>
                <a:sym typeface="Lato"/>
              </a:rPr>
              <a:t>/Fall - 138,318</a:t>
            </a:r>
            <a:endParaRPr sz="1200">
              <a:latin typeface="Lato"/>
              <a:ea typeface="Lato"/>
              <a:cs typeface="Lato"/>
              <a:sym typeface="Lato"/>
            </a:endParaRPr>
          </a:p>
          <a:p>
            <a:pPr marL="228600" lvl="0" indent="-165100" algn="l" rtl="0">
              <a:lnSpc>
                <a:spcPct val="115000"/>
              </a:lnSpc>
              <a:spcBef>
                <a:spcPts val="0"/>
              </a:spcBef>
              <a:spcAft>
                <a:spcPts val="0"/>
              </a:spcAft>
              <a:buClr>
                <a:srgbClr val="B34599"/>
              </a:buClr>
              <a:buSzPts val="1200"/>
              <a:buFont typeface="Raleway"/>
              <a:buChar char="●"/>
            </a:pPr>
            <a:r>
              <a:rPr lang="en" sz="1200" b="1">
                <a:latin typeface="Lato"/>
                <a:ea typeface="Lato"/>
                <a:cs typeface="Lato"/>
                <a:sym typeface="Lato"/>
              </a:rPr>
              <a:t>/Whats-New-Branson - 132,032</a:t>
            </a:r>
            <a:endParaRPr sz="1200">
              <a:latin typeface="Lato"/>
              <a:ea typeface="Lato"/>
              <a:cs typeface="Lato"/>
              <a:sym typeface="Lato"/>
            </a:endParaRPr>
          </a:p>
          <a:p>
            <a:pPr marL="228600" lvl="0" indent="-165100" algn="l" rtl="0">
              <a:lnSpc>
                <a:spcPct val="115000"/>
              </a:lnSpc>
              <a:spcBef>
                <a:spcPts val="0"/>
              </a:spcBef>
              <a:spcAft>
                <a:spcPts val="0"/>
              </a:spcAft>
              <a:buClr>
                <a:srgbClr val="B34599"/>
              </a:buClr>
              <a:buSzPts val="1200"/>
              <a:buFont typeface="Raleway"/>
              <a:buChar char="●"/>
            </a:pPr>
            <a:r>
              <a:rPr lang="en" sz="1200" b="1">
                <a:latin typeface="Lato"/>
                <a:ea typeface="Lato"/>
                <a:cs typeface="Lato"/>
                <a:sym typeface="Lato"/>
              </a:rPr>
              <a:t>/New Things to Do Article - 132,032</a:t>
            </a:r>
            <a:endParaRPr sz="1200" b="1">
              <a:latin typeface="Lato"/>
              <a:ea typeface="Lato"/>
              <a:cs typeface="Lato"/>
              <a:sym typeface="Lato"/>
            </a:endParaRPr>
          </a:p>
          <a:p>
            <a:pPr marL="228600" lvl="0" indent="-165100" algn="l" rtl="0">
              <a:lnSpc>
                <a:spcPct val="115000"/>
              </a:lnSpc>
              <a:spcBef>
                <a:spcPts val="0"/>
              </a:spcBef>
              <a:spcAft>
                <a:spcPts val="0"/>
              </a:spcAft>
              <a:buClr>
                <a:srgbClr val="B34599"/>
              </a:buClr>
              <a:buSzPts val="1200"/>
              <a:buFont typeface="Lato"/>
              <a:buChar char="●"/>
            </a:pPr>
            <a:r>
              <a:rPr lang="en" sz="1200" b="1">
                <a:latin typeface="Lato"/>
                <a:ea typeface="Lato"/>
                <a:cs typeface="Lato"/>
                <a:sym typeface="Lato"/>
              </a:rPr>
              <a:t>/Cabins - 111,586</a:t>
            </a:r>
            <a:endParaRPr sz="1200" b="1">
              <a:latin typeface="Lato"/>
              <a:ea typeface="Lato"/>
              <a:cs typeface="Lato"/>
              <a:sym typeface="Lato"/>
            </a:endParaRPr>
          </a:p>
          <a:p>
            <a:pPr marL="228600" lvl="0" indent="-165100" algn="l" rtl="0">
              <a:lnSpc>
                <a:spcPct val="115000"/>
              </a:lnSpc>
              <a:spcBef>
                <a:spcPts val="0"/>
              </a:spcBef>
              <a:spcAft>
                <a:spcPts val="0"/>
              </a:spcAft>
              <a:buClr>
                <a:srgbClr val="B34599"/>
              </a:buClr>
              <a:buSzPts val="1200"/>
              <a:buFont typeface="Raleway"/>
              <a:buChar char="●"/>
            </a:pPr>
            <a:r>
              <a:rPr lang="en" sz="1200" b="1">
                <a:latin typeface="Lato"/>
                <a:ea typeface="Lato"/>
                <a:cs typeface="Lato"/>
                <a:sym typeface="Lato"/>
              </a:rPr>
              <a:t>/Eat - 103,725</a:t>
            </a:r>
            <a:endParaRPr sz="1200">
              <a:latin typeface="Lato"/>
              <a:ea typeface="Lato"/>
              <a:cs typeface="Lato"/>
              <a:sym typeface="Lato"/>
            </a:endParaRPr>
          </a:p>
        </p:txBody>
      </p:sp>
      <p:sp>
        <p:nvSpPr>
          <p:cNvPr id="252" name="Google Shape;252;p37"/>
          <p:cNvSpPr txBox="1"/>
          <p:nvPr/>
        </p:nvSpPr>
        <p:spPr>
          <a:xfrm>
            <a:off x="4443425" y="2886075"/>
            <a:ext cx="3000000" cy="4254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1100"/>
              </a:spcAft>
              <a:buNone/>
            </a:pPr>
            <a:r>
              <a:rPr lang="en" sz="1200" b="1">
                <a:solidFill>
                  <a:schemeClr val="dk1"/>
                </a:solidFill>
                <a:latin typeface="Lato"/>
                <a:ea typeface="Lato"/>
                <a:cs typeface="Lato"/>
                <a:sym typeface="Lato"/>
              </a:rPr>
              <a:t>Top Views </a:t>
            </a:r>
            <a:r>
              <a:rPr lang="en" sz="1200" i="1">
                <a:solidFill>
                  <a:schemeClr val="dk1"/>
                </a:solidFill>
                <a:latin typeface="Lato"/>
                <a:ea typeface="Lato"/>
                <a:cs typeface="Lato"/>
                <a:sym typeface="Lato"/>
              </a:rPr>
              <a:t>in page views</a:t>
            </a:r>
            <a:endParaRPr>
              <a:latin typeface="Lato"/>
              <a:ea typeface="Lato"/>
              <a:cs typeface="Lato"/>
              <a:sym typeface="Lato"/>
            </a:endParaRPr>
          </a:p>
        </p:txBody>
      </p:sp>
      <p:pic>
        <p:nvPicPr>
          <p:cNvPr id="253" name="Google Shape;253;p37"/>
          <p:cNvPicPr preferRelativeResize="0"/>
          <p:nvPr/>
        </p:nvPicPr>
        <p:blipFill>
          <a:blip r:embed="rId4">
            <a:alphaModFix/>
          </a:blip>
          <a:stretch>
            <a:fillRect/>
          </a:stretch>
        </p:blipFill>
        <p:spPr>
          <a:xfrm>
            <a:off x="112875" y="4850150"/>
            <a:ext cx="839016" cy="228600"/>
          </a:xfrm>
          <a:prstGeom prst="rect">
            <a:avLst/>
          </a:prstGeom>
          <a:noFill/>
          <a:ln>
            <a:noFill/>
          </a:ln>
        </p:spPr>
      </p:pic>
      <p:sp>
        <p:nvSpPr>
          <p:cNvPr id="254" name="Google Shape;254;p37"/>
          <p:cNvSpPr txBox="1"/>
          <p:nvPr/>
        </p:nvSpPr>
        <p:spPr>
          <a:xfrm rot="-631472">
            <a:off x="9428643" y="3941496"/>
            <a:ext cx="1287663" cy="641952"/>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900" b="1">
                <a:solidFill>
                  <a:schemeClr val="dk1"/>
                </a:solidFill>
                <a:latin typeface="Rock Salt"/>
                <a:ea typeface="Rock Salt"/>
                <a:cs typeface="Rock Salt"/>
                <a:sym typeface="Rock Salt"/>
              </a:rPr>
              <a:t>Outdoors wasn’t </a:t>
            </a:r>
            <a:endParaRPr sz="900" b="1">
              <a:solidFill>
                <a:schemeClr val="dk1"/>
              </a:solidFill>
              <a:latin typeface="Rock Salt"/>
              <a:ea typeface="Rock Salt"/>
              <a:cs typeface="Rock Salt"/>
              <a:sym typeface="Rock Salt"/>
            </a:endParaRPr>
          </a:p>
          <a:p>
            <a:pPr marL="0" lvl="0" indent="0" algn="ctr" rtl="0">
              <a:lnSpc>
                <a:spcPct val="115000"/>
              </a:lnSpc>
              <a:spcBef>
                <a:spcPts val="0"/>
              </a:spcBef>
              <a:spcAft>
                <a:spcPts val="0"/>
              </a:spcAft>
              <a:buNone/>
            </a:pPr>
            <a:r>
              <a:rPr lang="en" sz="900" b="1">
                <a:solidFill>
                  <a:schemeClr val="dk1"/>
                </a:solidFill>
                <a:latin typeface="Rock Salt"/>
                <a:ea typeface="Rock Salt"/>
                <a:cs typeface="Rock Salt"/>
                <a:sym typeface="Rock Salt"/>
              </a:rPr>
              <a:t>Top 10 in 2019</a:t>
            </a:r>
            <a:endParaRPr sz="900" b="1">
              <a:solidFill>
                <a:schemeClr val="dk1"/>
              </a:solidFill>
              <a:latin typeface="Rock Salt"/>
              <a:ea typeface="Rock Salt"/>
              <a:cs typeface="Rock Salt"/>
              <a:sym typeface="Rock Salt"/>
            </a:endParaRPr>
          </a:p>
        </p:txBody>
      </p:sp>
      <p:pic>
        <p:nvPicPr>
          <p:cNvPr id="255" name="Google Shape;255;p37"/>
          <p:cNvPicPr preferRelativeResize="0"/>
          <p:nvPr/>
        </p:nvPicPr>
        <p:blipFill>
          <a:blip r:embed="rId5">
            <a:alphaModFix/>
          </a:blip>
          <a:stretch>
            <a:fillRect/>
          </a:stretch>
        </p:blipFill>
        <p:spPr>
          <a:xfrm rot="-1028274">
            <a:off x="9506237" y="3473487"/>
            <a:ext cx="347948" cy="46399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TotalTime>
  <Words>1164</Words>
  <Application>Microsoft Macintosh PowerPoint</Application>
  <PresentationFormat>On-screen Show (16:9)</PresentationFormat>
  <Paragraphs>154</Paragraphs>
  <Slides>20</Slides>
  <Notes>20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20</vt:i4>
      </vt:variant>
    </vt:vector>
  </HeadingPairs>
  <TitlesOfParts>
    <vt:vector size="35" baseType="lpstr">
      <vt:lpstr>Lato</vt:lpstr>
      <vt:lpstr>Source Sans Pro</vt:lpstr>
      <vt:lpstr>Rock Salt</vt:lpstr>
      <vt:lpstr>Avenir</vt:lpstr>
      <vt:lpstr>Source Sans Pro Light</vt:lpstr>
      <vt:lpstr>Calibri</vt:lpstr>
      <vt:lpstr>Work Sans</vt:lpstr>
      <vt:lpstr>Raleway</vt:lpstr>
      <vt:lpstr>Arial</vt:lpstr>
      <vt:lpstr>Roboto Condensed Light</vt:lpstr>
      <vt:lpstr>Lato Light</vt:lpstr>
      <vt:lpstr>Roboto Condensed</vt:lpstr>
      <vt:lpstr>Raleway Medium</vt:lpstr>
      <vt:lpstr>Simple Light</vt:lpstr>
      <vt:lpstr>Simple Light</vt:lpstr>
      <vt:lpstr>PowerPoint Presentation</vt:lpstr>
      <vt:lpstr>PowerPoint Presentation</vt:lpstr>
      <vt:lpstr>Madden is Tourism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4</cp:revision>
  <dcterms:modified xsi:type="dcterms:W3CDTF">2023-04-04T13:03:24Z</dcterms:modified>
</cp:coreProperties>
</file>